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4" r:id="rId6"/>
    <p:sldId id="265" r:id="rId7"/>
    <p:sldId id="276" r:id="rId8"/>
    <p:sldId id="277" r:id="rId9"/>
    <p:sldId id="278" r:id="rId10"/>
    <p:sldId id="280" r:id="rId11"/>
    <p:sldId id="281" r:id="rId12"/>
    <p:sldId id="279" r:id="rId13"/>
    <p:sldId id="274" r:id="rId14"/>
    <p:sldId id="282" r:id="rId15"/>
    <p:sldId id="283" r:id="rId16"/>
    <p:sldId id="284" r:id="rId17"/>
    <p:sldId id="285" r:id="rId18"/>
    <p:sldId id="268" r:id="rId19"/>
    <p:sldId id="286" r:id="rId20"/>
    <p:sldId id="275" r:id="rId21"/>
    <p:sldId id="267" r:id="rId22"/>
  </p:sldIdLst>
  <p:sldSz cx="12192000" cy="6858000"/>
  <p:notesSz cx="6858000" cy="9144000"/>
  <p:embeddedFontLst>
    <p:embeddedFont>
      <p:font typeface="Palatino Linotype" panose="02040502050505030304" pitchFamily="18" charset="0"/>
      <p:regular r:id="rId23"/>
      <p:bold r:id="rId24"/>
      <p:italic r:id="rId25"/>
      <p:boldItalic r:id="rId26"/>
    </p:embeddedFont>
    <p:embeddedFont>
      <p:font typeface="나눔고딕코딩" panose="020D0009000000000000" pitchFamily="49" charset="-127"/>
      <p:regular r:id="rId27"/>
      <p:bold r:id="rId28"/>
    </p:embeddedFont>
    <p:embeddedFont>
      <p:font typeface="나눔명조 ExtraBold" panose="02020603020101020101" pitchFamily="18" charset="-127"/>
      <p:bold r:id="rId29"/>
    </p:embeddedFont>
    <p:embeddedFont>
      <p:font typeface="맑은 고딕" panose="020B0503020000020004" pitchFamily="50" charset="-127"/>
      <p:regular r:id="rId30"/>
      <p:bold r:id="rId3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A90F"/>
    <a:srgbClr val="D6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74" autoAdjust="0"/>
    <p:restoredTop sz="94660"/>
  </p:normalViewPr>
  <p:slideViewPr>
    <p:cSldViewPr snapToGrid="0">
      <p:cViewPr varScale="1">
        <p:scale>
          <a:sx n="167" d="100"/>
          <a:sy n="167" d="100"/>
        </p:scale>
        <p:origin x="174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6D4068-8DE9-45FF-8BDF-970216850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76B5EB1-EF7C-4B8E-BC30-94733F332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271276B-A8D3-42AE-99A7-7F4C7ECEB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5F7C02-640E-4693-9DC6-8ECDC674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B871CC7-DC2E-4E78-ACA9-3749A024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193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2D5AF6-87EE-47E8-9F95-836B68C7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A1EEACB-3ACB-4247-99D5-632BE2E89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A8D2200-217C-42FF-911A-90D2D79D1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F08D673-140E-43E6-ACF3-910D10EF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29A1D72-B680-4C10-80AB-9E0EA24C8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148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56647FB-5B81-4D88-A0C3-A8CCE1462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16A363F-B1AC-4CAB-B7C0-43E7D9FA8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0066E-9240-408E-B144-1F193F3A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876A034-2FCB-46CD-9767-59756222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4581A32-4264-45E7-BF3A-538211EE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999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612121-5F9D-4BA9-A3D9-7790EFEB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4C7475A-3B40-461B-BC54-D0D63E1C4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1BD3B4-4E8A-4500-A349-5613A8BDB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070B40-6BC7-49FA-849C-44099D31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ACCBFFA-EE03-40DE-9D8A-030B96A54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350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4B9F14-FC69-4315-8964-878838CC6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8CF255F-4074-4431-8AFE-7DC5F2D2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382A29-0030-40B4-B4C0-5AADAB7E9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443AC4-D789-45C5-8A2C-058FE2202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35D0D5B-0242-458D-8A54-BE6062E6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58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663338-9F41-4F99-B003-7DFFC1221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398A48C-6003-4125-8C01-626B53F10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B2AB44B-670F-448D-9E4C-CC94276D7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483C141-69DD-4679-BEAA-E64ACB86F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2C5DCEE-B002-4122-B205-FE8D7C36B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6888AB0-F0BE-448E-80F3-244FC733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9521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4B1C6F-CD2D-4F8A-A19E-25445118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C439A42-FF30-4B18-9DE6-B8BE1FC94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52CA143-4D57-499A-B31C-45769716D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A113A21-1848-45CA-9005-DF6F795C35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2745E2D-5476-466E-B3D9-C2821993F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473304C-8DA9-4986-9AC9-E00B8645E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4B21E75-02FE-48F7-B5BB-C0EA9DF5D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6C90EE4-00CB-47F9-A889-11BE5F58D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941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378E5F-94F0-4497-9EAD-A87152DEF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D83B6C6-5AE5-4CAE-A94A-B23EC438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DF35193-FCBA-4A16-904F-9C4D0ED2E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F227460-C621-4F20-A523-693F355A2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697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F7A19E8-0F06-4761-8399-46C22908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BBA8691-816B-4D46-B8E3-5D0EB030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C5389A9-81AD-4D91-A729-0C90D17AA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79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28F7AD-536A-4236-A56E-EC28451E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E9C33E6-618F-4015-B7D0-2E87091F0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9A9B497-EC39-478E-B169-5B315C3D2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FB42E2B-FAD4-4604-A41A-9BA893C28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430E95F-9A6B-4D94-BADA-ED6AA1807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9689AAC-4783-4BFD-8028-2595A9CD1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33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EEC0F2-1AAD-4494-9055-EBE739D2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E11C406-B327-4E59-8611-A6C952DB4C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7931649-91F9-41C3-AB52-F7883507D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3ED4861-E08B-4090-B43E-AD555BB6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4783-F411-4ED8-9BBC-6A716BE8CE9B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E25F67D-651D-43A7-92B5-DA43B3256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E808844-E0D6-44A4-98ED-3C85F81D2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5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C42F2FC-7E0A-4FEA-BD1B-9D51EAE9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4C736C8-BE56-4E96-85DB-572B44863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3936E0B-4691-4192-AFC5-94F1A0CD4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74783-F411-4ED8-9BBC-6A716BE8CE9B}" type="datetimeFigureOut">
              <a:rPr lang="ko-KR" altLang="en-US" smtClean="0"/>
              <a:t>2019-04-19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8AB539B-3347-44DB-AFF0-936FBAFF6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DBB60B8-5F1E-4B00-B2D8-B13F5AAE1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C3C8F-7785-4FA4-9EAD-B9B695AF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297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3.jpg"/><Relationship Id="rId3" Type="http://schemas.openxmlformats.org/officeDocument/2006/relationships/image" Target="../media/image16.jpg"/><Relationship Id="rId7" Type="http://schemas.openxmlformats.org/officeDocument/2006/relationships/image" Target="../media/image21.png"/><Relationship Id="rId12" Type="http://schemas.openxmlformats.org/officeDocument/2006/relationships/image" Target="../media/image32.jpg"/><Relationship Id="rId2" Type="http://schemas.openxmlformats.org/officeDocument/2006/relationships/image" Target="../media/image15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18.png"/><Relationship Id="rId15" Type="http://schemas.openxmlformats.org/officeDocument/2006/relationships/image" Target="../media/image35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30.png"/><Relationship Id="rId1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jp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image" Target="../media/image16.jp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jpe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jp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image" Target="../media/image25.jpg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jp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60F9A-EC21-43B0-AB6F-3B7A32D3F788}"/>
              </a:ext>
            </a:extLst>
          </p:cNvPr>
          <p:cNvSpPr txBox="1"/>
          <p:nvPr/>
        </p:nvSpPr>
        <p:spPr>
          <a:xfrm>
            <a:off x="7000499" y="5431857"/>
            <a:ext cx="4825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Team: Plus D</a:t>
            </a:r>
            <a:endParaRPr lang="ko-KR" altLang="en-US" sz="4800" b="1" spc="-150" dirty="0"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009238-926A-41C4-8C67-4DA316F03FB3}"/>
              </a:ext>
            </a:extLst>
          </p:cNvPr>
          <p:cNvSpPr txBox="1"/>
          <p:nvPr/>
        </p:nvSpPr>
        <p:spPr>
          <a:xfrm>
            <a:off x="1092330" y="2228671"/>
            <a:ext cx="10226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72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7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1"/>
    </mc:Choice>
    <mc:Fallback xmlns="">
      <p:transition spd="slow" advTm="408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7" y="204799"/>
            <a:ext cx="6918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Challenges &amp; Overcomes (3/4)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그림 57">
            <a:extLst>
              <a:ext uri="{FF2B5EF4-FFF2-40B4-BE49-F238E27FC236}">
                <a16:creationId xmlns:a16="http://schemas.microsoft.com/office/drawing/2014/main" id="{295DA6CD-FA98-43AD-8008-1FD2ACA4D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483" y="2183506"/>
            <a:ext cx="1324990" cy="257914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87EF3122-51FA-4106-B494-7CFF3BFF7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84" y="2508819"/>
            <a:ext cx="1249056" cy="1249056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9E90974-D213-4383-BB6A-6DB605536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29" y="2000113"/>
            <a:ext cx="1870092" cy="1531138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5AD782EE-C80A-4150-B5BB-132A53E5F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51" r="96216">
                        <a14:foregroundMark x1="10000" y1="35811" x2="10270" y2="37297"/>
                        <a14:foregroundMark x1="90135" y1="40676" x2="90811" y2="51486"/>
                        <a14:foregroundMark x1="92973" y1="43784" x2="93514" y2="48514"/>
                        <a14:foregroundMark x1="95000" y1="45000" x2="96351" y2="47838"/>
                        <a14:foregroundMark x1="6351" y1="38243" x2="7297" y2="44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20" y="1070824"/>
            <a:ext cx="2225364" cy="2225364"/>
          </a:xfrm>
          <a:prstGeom prst="rect">
            <a:avLst/>
          </a:prstGeom>
        </p:spPr>
      </p:pic>
      <p:pic>
        <p:nvPicPr>
          <p:cNvPr id="69" name="Picture 10" descr="mbed cloud png에 대한 이미지 검색결과">
            <a:extLst>
              <a:ext uri="{FF2B5EF4-FFF2-40B4-BE49-F238E27FC236}">
                <a16:creationId xmlns:a16="http://schemas.microsoft.com/office/drawing/2014/main" id="{23EE74CF-F3E2-4351-AF15-6D245F339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167" y="2508819"/>
            <a:ext cx="1249057" cy="12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직선 화살표 연결선 69">
            <a:extLst>
              <a:ext uri="{FF2B5EF4-FFF2-40B4-BE49-F238E27FC236}">
                <a16:creationId xmlns:a16="http://schemas.microsoft.com/office/drawing/2014/main" id="{29716A85-D91B-4C41-AD37-16121F6B31D5}"/>
              </a:ext>
            </a:extLst>
          </p:cNvPr>
          <p:cNvCxnSpPr>
            <a:cxnSpLocks/>
          </p:cNvCxnSpPr>
          <p:nvPr/>
        </p:nvCxnSpPr>
        <p:spPr>
          <a:xfrm flipV="1">
            <a:off x="5798483" y="3328945"/>
            <a:ext cx="900000" cy="35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>
            <a:extLst>
              <a:ext uri="{FF2B5EF4-FFF2-40B4-BE49-F238E27FC236}">
                <a16:creationId xmlns:a16="http://schemas.microsoft.com/office/drawing/2014/main" id="{32FB2AB5-3D78-4527-AACA-6C9BFF22EF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906" y="2508818"/>
            <a:ext cx="817245" cy="1249057"/>
          </a:xfrm>
          <a:prstGeom prst="rect">
            <a:avLst/>
          </a:prstGeom>
        </p:spPr>
      </p:pic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1AEDCF7C-407A-49B3-84C5-CE23A2305216}"/>
              </a:ext>
            </a:extLst>
          </p:cNvPr>
          <p:cNvCxnSpPr>
            <a:cxnSpLocks/>
          </p:cNvCxnSpPr>
          <p:nvPr/>
        </p:nvCxnSpPr>
        <p:spPr>
          <a:xfrm flipV="1">
            <a:off x="7946979" y="3319539"/>
            <a:ext cx="900000" cy="35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>
            <a:extLst>
              <a:ext uri="{FF2B5EF4-FFF2-40B4-BE49-F238E27FC236}">
                <a16:creationId xmlns:a16="http://schemas.microsoft.com/office/drawing/2014/main" id="{EDE9178E-2169-481C-B0EC-84E51A69F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23" y="3024429"/>
            <a:ext cx="894534" cy="638185"/>
          </a:xfrm>
          <a:prstGeom prst="rect">
            <a:avLst/>
          </a:prstGeom>
        </p:spPr>
      </p:pic>
      <p:sp>
        <p:nvSpPr>
          <p:cNvPr id="34" name="직사각형 33">
            <a:extLst>
              <a:ext uri="{FF2B5EF4-FFF2-40B4-BE49-F238E27FC236}">
                <a16:creationId xmlns:a16="http://schemas.microsoft.com/office/drawing/2014/main" id="{DE1B5EDC-B762-47E5-BCDC-337BEAE38911}"/>
              </a:ext>
            </a:extLst>
          </p:cNvPr>
          <p:cNvSpPr/>
          <p:nvPr/>
        </p:nvSpPr>
        <p:spPr>
          <a:xfrm>
            <a:off x="287657" y="1303602"/>
            <a:ext cx="5113018" cy="8925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Service discovery</a:t>
            </a:r>
            <a:endParaRPr lang="en-US" altLang="ko-KR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marL="285750" indent="-285750">
              <a:buFontTx/>
              <a:buChar char="-"/>
            </a:pPr>
            <a:r>
              <a:rPr lang="en-US" altLang="ko-KR" sz="1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softAP mode (node) &amp; WiFi connection</a:t>
            </a:r>
          </a:p>
          <a:p>
            <a:pPr marL="285750" indent="-285750">
              <a:buFontTx/>
              <a:buChar char="-"/>
            </a:pPr>
            <a:r>
              <a:rPr lang="en-US" altLang="ko-KR" sz="1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Using mediation server (dweet.io | 3</a:t>
            </a:r>
            <a:r>
              <a:rPr lang="en-US" altLang="ko-KR" sz="1400" baseline="300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rd</a:t>
            </a:r>
            <a:r>
              <a:rPr lang="en-US" altLang="ko-KR" sz="1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party server)</a:t>
            </a:r>
          </a:p>
        </p:txBody>
      </p:sp>
      <p:pic>
        <p:nvPicPr>
          <p:cNvPr id="35" name="Picture 14" descr="iphone png에 대한 이미지 검색결과">
            <a:extLst>
              <a:ext uri="{FF2B5EF4-FFF2-40B4-BE49-F238E27FC236}">
                <a16:creationId xmlns:a16="http://schemas.microsoft.com/office/drawing/2014/main" id="{71BCC0EC-6421-46C4-B504-D450BCB9B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4" y="2508818"/>
            <a:ext cx="1428812" cy="140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5F68407C-907B-48CC-91A1-2BE8E1BA305A}"/>
              </a:ext>
            </a:extLst>
          </p:cNvPr>
          <p:cNvCxnSpPr>
            <a:cxnSpLocks/>
          </p:cNvCxnSpPr>
          <p:nvPr/>
        </p:nvCxnSpPr>
        <p:spPr>
          <a:xfrm flipV="1">
            <a:off x="1284084" y="3402583"/>
            <a:ext cx="1260000" cy="35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81A8D1D6-71CC-4D4E-A6E9-3613CC58501E}"/>
              </a:ext>
            </a:extLst>
          </p:cNvPr>
          <p:cNvCxnSpPr>
            <a:cxnSpLocks/>
          </p:cNvCxnSpPr>
          <p:nvPr/>
        </p:nvCxnSpPr>
        <p:spPr>
          <a:xfrm flipV="1">
            <a:off x="3484970" y="3335048"/>
            <a:ext cx="97585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관련 이미지">
            <a:extLst>
              <a:ext uri="{FF2B5EF4-FFF2-40B4-BE49-F238E27FC236}">
                <a16:creationId xmlns:a16="http://schemas.microsoft.com/office/drawing/2014/main" id="{2BE02A1A-A1D7-4A77-8CDB-D30282276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212" y="2985898"/>
            <a:ext cx="658102" cy="658102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D8E91989-625D-4AB7-A60B-654769D0819F}"/>
              </a:ext>
            </a:extLst>
          </p:cNvPr>
          <p:cNvSpPr/>
          <p:nvPr/>
        </p:nvSpPr>
        <p:spPr>
          <a:xfrm>
            <a:off x="5587959" y="1310853"/>
            <a:ext cx="6096000" cy="614079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POST https://dweet.io:443/dweet/for/{popup-iot} (application/json)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GET https://dweet.io:443/get/latest/dweet/for/{popup-iot} </a:t>
            </a: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8762D478-D4B2-4252-8D9D-3A7BD0C31A18}"/>
              </a:ext>
            </a:extLst>
          </p:cNvPr>
          <p:cNvGrpSpPr/>
          <p:nvPr/>
        </p:nvGrpSpPr>
        <p:grpSpPr>
          <a:xfrm>
            <a:off x="582390" y="4063300"/>
            <a:ext cx="4429553" cy="2460618"/>
            <a:chOff x="1434564" y="2183506"/>
            <a:chExt cx="11876261" cy="6858000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271DE051-1D35-4CFC-B7D5-92BACF188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200" y="2183506"/>
              <a:ext cx="3857625" cy="6858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8D28F5CD-A10B-458E-80A5-56793718B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564" y="2183506"/>
              <a:ext cx="3857625" cy="6858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21D29CFC-D160-4492-818E-0E12BF347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3882" y="2183506"/>
              <a:ext cx="3857625" cy="6858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pic>
        <p:nvPicPr>
          <p:cNvPr id="43" name="그림 42">
            <a:extLst>
              <a:ext uri="{FF2B5EF4-FFF2-40B4-BE49-F238E27FC236}">
                <a16:creationId xmlns:a16="http://schemas.microsoft.com/office/drawing/2014/main" id="{F74D8471-9BA2-4CA5-86FE-5F9C6332D1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75335" y="4040480"/>
            <a:ext cx="2945664" cy="24834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4675A1-1072-4428-8048-6E1B4C144E42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  <p:pic>
        <p:nvPicPr>
          <p:cNvPr id="2050" name="Picture 2" descr="check png에 대한 이미지 검색결과">
            <a:extLst>
              <a:ext uri="{FF2B5EF4-FFF2-40B4-BE49-F238E27FC236}">
                <a16:creationId xmlns:a16="http://schemas.microsoft.com/office/drawing/2014/main" id="{64641358-5ADF-4834-84E4-6109A2120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144" y="2271036"/>
            <a:ext cx="970631" cy="97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07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7" y="204799"/>
            <a:ext cx="6918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Challenges &amp; Overcomes (4/4)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그림 57">
            <a:extLst>
              <a:ext uri="{FF2B5EF4-FFF2-40B4-BE49-F238E27FC236}">
                <a16:creationId xmlns:a16="http://schemas.microsoft.com/office/drawing/2014/main" id="{295DA6CD-FA98-43AD-8008-1FD2ACA4D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483" y="2183506"/>
            <a:ext cx="1324990" cy="257914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87EF3122-51FA-4106-B494-7CFF3BFF7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84" y="2508819"/>
            <a:ext cx="1249056" cy="1249056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9E90974-D213-4383-BB6A-6DB605536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29" y="2000113"/>
            <a:ext cx="1870092" cy="1531138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5AD782EE-C80A-4150-B5BB-132A53E5F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51" r="96216">
                        <a14:foregroundMark x1="10000" y1="35811" x2="10270" y2="37297"/>
                        <a14:foregroundMark x1="90135" y1="40676" x2="90811" y2="51486"/>
                        <a14:foregroundMark x1="92973" y1="43784" x2="93514" y2="48514"/>
                        <a14:foregroundMark x1="95000" y1="45000" x2="96351" y2="47838"/>
                        <a14:foregroundMark x1="6351" y1="38243" x2="7297" y2="44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20" y="1070824"/>
            <a:ext cx="2225364" cy="2225364"/>
          </a:xfrm>
          <a:prstGeom prst="rect">
            <a:avLst/>
          </a:prstGeom>
        </p:spPr>
      </p:pic>
      <p:pic>
        <p:nvPicPr>
          <p:cNvPr id="69" name="Picture 10" descr="mbed cloud png에 대한 이미지 검색결과">
            <a:extLst>
              <a:ext uri="{FF2B5EF4-FFF2-40B4-BE49-F238E27FC236}">
                <a16:creationId xmlns:a16="http://schemas.microsoft.com/office/drawing/2014/main" id="{23EE74CF-F3E2-4351-AF15-6D245F339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167" y="2508819"/>
            <a:ext cx="1249057" cy="12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직선 화살표 연결선 69">
            <a:extLst>
              <a:ext uri="{FF2B5EF4-FFF2-40B4-BE49-F238E27FC236}">
                <a16:creationId xmlns:a16="http://schemas.microsoft.com/office/drawing/2014/main" id="{29716A85-D91B-4C41-AD37-16121F6B31D5}"/>
              </a:ext>
            </a:extLst>
          </p:cNvPr>
          <p:cNvCxnSpPr>
            <a:cxnSpLocks/>
          </p:cNvCxnSpPr>
          <p:nvPr/>
        </p:nvCxnSpPr>
        <p:spPr>
          <a:xfrm flipV="1">
            <a:off x="5798483" y="3328945"/>
            <a:ext cx="900000" cy="35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>
            <a:extLst>
              <a:ext uri="{FF2B5EF4-FFF2-40B4-BE49-F238E27FC236}">
                <a16:creationId xmlns:a16="http://schemas.microsoft.com/office/drawing/2014/main" id="{32FB2AB5-3D78-4527-AACA-6C9BFF22EF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906" y="2508818"/>
            <a:ext cx="817245" cy="1249057"/>
          </a:xfrm>
          <a:prstGeom prst="rect">
            <a:avLst/>
          </a:prstGeom>
        </p:spPr>
      </p:pic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1AEDCF7C-407A-49B3-84C5-CE23A2305216}"/>
              </a:ext>
            </a:extLst>
          </p:cNvPr>
          <p:cNvCxnSpPr>
            <a:cxnSpLocks/>
          </p:cNvCxnSpPr>
          <p:nvPr/>
        </p:nvCxnSpPr>
        <p:spPr>
          <a:xfrm flipV="1">
            <a:off x="7946979" y="3319539"/>
            <a:ext cx="900000" cy="3589"/>
          </a:xfrm>
          <a:prstGeom prst="straightConnector1">
            <a:avLst/>
          </a:prstGeom>
          <a:ln w="7302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>
            <a:extLst>
              <a:ext uri="{FF2B5EF4-FFF2-40B4-BE49-F238E27FC236}">
                <a16:creationId xmlns:a16="http://schemas.microsoft.com/office/drawing/2014/main" id="{EDE9178E-2169-481C-B0EC-84E51A69F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23" y="3024429"/>
            <a:ext cx="894534" cy="638185"/>
          </a:xfrm>
          <a:prstGeom prst="rect">
            <a:avLst/>
          </a:prstGeom>
        </p:spPr>
      </p:pic>
      <p:sp>
        <p:nvSpPr>
          <p:cNvPr id="34" name="직사각형 33">
            <a:extLst>
              <a:ext uri="{FF2B5EF4-FFF2-40B4-BE49-F238E27FC236}">
                <a16:creationId xmlns:a16="http://schemas.microsoft.com/office/drawing/2014/main" id="{DE1B5EDC-B762-47E5-BCDC-337BEAE38911}"/>
              </a:ext>
            </a:extLst>
          </p:cNvPr>
          <p:cNvSpPr/>
          <p:nvPr/>
        </p:nvSpPr>
        <p:spPr>
          <a:xfrm>
            <a:off x="287657" y="1303602"/>
            <a:ext cx="5113018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Asynchronous mode</a:t>
            </a:r>
            <a:endParaRPr lang="en-US" altLang="ko-KR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marL="285750" indent="-285750">
              <a:buFontTx/>
              <a:buChar char="-"/>
            </a:pPr>
            <a:r>
              <a:rPr lang="en-US" altLang="ko-KR" sz="1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Using pelion webhook API</a:t>
            </a:r>
          </a:p>
        </p:txBody>
      </p: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81A8D1D6-71CC-4D4E-A6E9-3613CC58501E}"/>
              </a:ext>
            </a:extLst>
          </p:cNvPr>
          <p:cNvCxnSpPr/>
          <p:nvPr/>
        </p:nvCxnSpPr>
        <p:spPr>
          <a:xfrm flipV="1">
            <a:off x="3523334" y="3335047"/>
            <a:ext cx="90000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관련 이미지">
            <a:extLst>
              <a:ext uri="{FF2B5EF4-FFF2-40B4-BE49-F238E27FC236}">
                <a16:creationId xmlns:a16="http://schemas.microsoft.com/office/drawing/2014/main" id="{2BE02A1A-A1D7-4A77-8CDB-D30282276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212" y="2985898"/>
            <a:ext cx="658102" cy="65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85124B70-086B-4069-9A5D-CCD4667297E6}"/>
              </a:ext>
            </a:extLst>
          </p:cNvPr>
          <p:cNvCxnSpPr/>
          <p:nvPr/>
        </p:nvCxnSpPr>
        <p:spPr>
          <a:xfrm>
            <a:off x="7425732" y="3959051"/>
            <a:ext cx="0" cy="23714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5FB56E99-D08B-42F9-893D-0B2E1AFC7465}"/>
              </a:ext>
            </a:extLst>
          </p:cNvPr>
          <p:cNvCxnSpPr/>
          <p:nvPr/>
        </p:nvCxnSpPr>
        <p:spPr>
          <a:xfrm>
            <a:off x="5076092" y="3959051"/>
            <a:ext cx="0" cy="23714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5AFA52E-B8B2-4DC8-A325-C606FBC2A0D3}"/>
              </a:ext>
            </a:extLst>
          </p:cNvPr>
          <p:cNvCxnSpPr/>
          <p:nvPr/>
        </p:nvCxnSpPr>
        <p:spPr>
          <a:xfrm>
            <a:off x="3980822" y="3959051"/>
            <a:ext cx="0" cy="23714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F57492CB-B728-4253-B07F-53BED7E57179}"/>
              </a:ext>
            </a:extLst>
          </p:cNvPr>
          <p:cNvCxnSpPr/>
          <p:nvPr/>
        </p:nvCxnSpPr>
        <p:spPr>
          <a:xfrm>
            <a:off x="2915697" y="3959051"/>
            <a:ext cx="0" cy="23714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6B5B0EAA-E415-4126-832F-951D2C2A80D9}"/>
              </a:ext>
            </a:extLst>
          </p:cNvPr>
          <p:cNvCxnSpPr/>
          <p:nvPr/>
        </p:nvCxnSpPr>
        <p:spPr>
          <a:xfrm>
            <a:off x="9306449" y="3959051"/>
            <a:ext cx="0" cy="23714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DE6B6866-AC5F-4EE1-A1D5-ECD7AB71E3ED}"/>
              </a:ext>
            </a:extLst>
          </p:cNvPr>
          <p:cNvCxnSpPr/>
          <p:nvPr/>
        </p:nvCxnSpPr>
        <p:spPr>
          <a:xfrm flipH="1">
            <a:off x="7425732" y="4230356"/>
            <a:ext cx="18807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3B7BF036-AAF7-40C3-A274-0B3AF5F08A4F}"/>
              </a:ext>
            </a:extLst>
          </p:cNvPr>
          <p:cNvCxnSpPr>
            <a:cxnSpLocks/>
          </p:cNvCxnSpPr>
          <p:nvPr/>
        </p:nvCxnSpPr>
        <p:spPr>
          <a:xfrm>
            <a:off x="2915697" y="4392804"/>
            <a:ext cx="10576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77CF703A-E860-4709-B73F-362BD6F61DB2}"/>
              </a:ext>
            </a:extLst>
          </p:cNvPr>
          <p:cNvCxnSpPr>
            <a:cxnSpLocks/>
          </p:cNvCxnSpPr>
          <p:nvPr/>
        </p:nvCxnSpPr>
        <p:spPr>
          <a:xfrm flipH="1">
            <a:off x="3973335" y="4515059"/>
            <a:ext cx="11027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7BDEFC04-A289-4419-96F8-50963B2B5E0C}"/>
              </a:ext>
            </a:extLst>
          </p:cNvPr>
          <p:cNvCxnSpPr>
            <a:cxnSpLocks/>
          </p:cNvCxnSpPr>
          <p:nvPr/>
        </p:nvCxnSpPr>
        <p:spPr>
          <a:xfrm>
            <a:off x="5076092" y="4637316"/>
            <a:ext cx="23496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4C949E31-23E8-4162-99F1-525666DD75AE}"/>
              </a:ext>
            </a:extLst>
          </p:cNvPr>
          <p:cNvCxnSpPr>
            <a:cxnSpLocks/>
          </p:cNvCxnSpPr>
          <p:nvPr/>
        </p:nvCxnSpPr>
        <p:spPr>
          <a:xfrm>
            <a:off x="7425732" y="4779669"/>
            <a:ext cx="18807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89391325-B866-4FDA-B778-2B29F60A23D0}"/>
              </a:ext>
            </a:extLst>
          </p:cNvPr>
          <p:cNvSpPr/>
          <p:nvPr/>
        </p:nvSpPr>
        <p:spPr>
          <a:xfrm>
            <a:off x="2985388" y="4127667"/>
            <a:ext cx="41549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POST</a:t>
            </a:r>
            <a:endParaRPr lang="ko-KR" altLang="en-US" sz="900" dirty="0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6622923B-D647-4947-8826-0E487D78A46C}"/>
              </a:ext>
            </a:extLst>
          </p:cNvPr>
          <p:cNvSpPr/>
          <p:nvPr/>
        </p:nvSpPr>
        <p:spPr>
          <a:xfrm>
            <a:off x="4112959" y="4247534"/>
            <a:ext cx="3577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GET</a:t>
            </a:r>
            <a:endParaRPr lang="ko-KR" altLang="en-US" sz="900" dirty="0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56931167-0B1C-4DDC-9AA6-5A7DD9CF932D}"/>
              </a:ext>
            </a:extLst>
          </p:cNvPr>
          <p:cNvSpPr/>
          <p:nvPr/>
        </p:nvSpPr>
        <p:spPr>
          <a:xfrm>
            <a:off x="5210403" y="4375643"/>
            <a:ext cx="9348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SET RESOURCES</a:t>
            </a:r>
            <a:endParaRPr lang="ko-KR" altLang="en-US" sz="900" dirty="0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9058C46F-54F9-4BCE-86E3-419C537CF2B1}"/>
              </a:ext>
            </a:extLst>
          </p:cNvPr>
          <p:cNvSpPr/>
          <p:nvPr/>
        </p:nvSpPr>
        <p:spPr>
          <a:xfrm>
            <a:off x="7929543" y="3965681"/>
            <a:ext cx="133882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b="1" dirty="0">
                <a:solidFill>
                  <a:srgbClr val="FF0000"/>
                </a:solidFill>
                <a:latin typeface="나눔고딕코딩" panose="020D0009000000000000" pitchFamily="49" charset="-127"/>
                <a:ea typeface="나눔고딕코딩" panose="020D0009000000000000" pitchFamily="49" charset="-127"/>
              </a:rPr>
              <a:t>WEBHOOK</a:t>
            </a:r>
            <a:r>
              <a:rPr lang="ko-KR" altLang="en-US" sz="900" b="1" dirty="0">
                <a:solidFill>
                  <a:srgbClr val="FF0000"/>
                </a:solidFill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</a:t>
            </a:r>
            <a:r>
              <a:rPr lang="en-US" altLang="ko-KR" sz="900" b="1" dirty="0">
                <a:solidFill>
                  <a:srgbClr val="FF0000"/>
                </a:solidFill>
                <a:latin typeface="나눔고딕코딩" panose="020D0009000000000000" pitchFamily="49" charset="-127"/>
                <a:ea typeface="나눔고딕코딩" panose="020D0009000000000000" pitchFamily="49" charset="-127"/>
              </a:rPr>
              <a:t>registration</a:t>
            </a:r>
            <a:endParaRPr lang="ko-KR" altLang="en-US" sz="900" b="1" dirty="0">
              <a:solidFill>
                <a:srgbClr val="FF0000"/>
              </a:solidFill>
            </a:endParaRPr>
          </a:p>
        </p:txBody>
      </p:sp>
      <p:cxnSp>
        <p:nvCxnSpPr>
          <p:cNvPr id="62" name="직선 화살표 연결선 61">
            <a:extLst>
              <a:ext uri="{FF2B5EF4-FFF2-40B4-BE49-F238E27FC236}">
                <a16:creationId xmlns:a16="http://schemas.microsoft.com/office/drawing/2014/main" id="{F8CED248-D506-4EB0-986B-0C3E69DB400D}"/>
              </a:ext>
            </a:extLst>
          </p:cNvPr>
          <p:cNvCxnSpPr>
            <a:cxnSpLocks/>
          </p:cNvCxnSpPr>
          <p:nvPr/>
        </p:nvCxnSpPr>
        <p:spPr>
          <a:xfrm flipH="1">
            <a:off x="3973335" y="5090460"/>
            <a:ext cx="11027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478B9A6A-E37C-4A27-A2B8-3F512C006759}"/>
              </a:ext>
            </a:extLst>
          </p:cNvPr>
          <p:cNvCxnSpPr>
            <a:cxnSpLocks/>
          </p:cNvCxnSpPr>
          <p:nvPr/>
        </p:nvCxnSpPr>
        <p:spPr>
          <a:xfrm>
            <a:off x="5076092" y="5212717"/>
            <a:ext cx="23496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0186AA98-6E7C-48E9-ADCE-21ACA19B7DC7}"/>
              </a:ext>
            </a:extLst>
          </p:cNvPr>
          <p:cNvCxnSpPr>
            <a:cxnSpLocks/>
          </p:cNvCxnSpPr>
          <p:nvPr/>
        </p:nvCxnSpPr>
        <p:spPr>
          <a:xfrm>
            <a:off x="7425732" y="5355070"/>
            <a:ext cx="18807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C67E1398-D4DC-4FBF-A479-45865BA90D1C}"/>
              </a:ext>
            </a:extLst>
          </p:cNvPr>
          <p:cNvSpPr/>
          <p:nvPr/>
        </p:nvSpPr>
        <p:spPr>
          <a:xfrm>
            <a:off x="4112959" y="4822935"/>
            <a:ext cx="3577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GET</a:t>
            </a:r>
            <a:endParaRPr lang="ko-KR" altLang="en-US" sz="900" dirty="0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8E4A41E2-3739-4789-BFBD-06E4FB223CFC}"/>
              </a:ext>
            </a:extLst>
          </p:cNvPr>
          <p:cNvSpPr/>
          <p:nvPr/>
        </p:nvSpPr>
        <p:spPr>
          <a:xfrm>
            <a:off x="5210403" y="4951044"/>
            <a:ext cx="9348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SET RESOURCES</a:t>
            </a:r>
            <a:endParaRPr lang="ko-KR" altLang="en-US" sz="900" dirty="0"/>
          </a:p>
        </p:txBody>
      </p:sp>
      <p:cxnSp>
        <p:nvCxnSpPr>
          <p:cNvPr id="67" name="직선 화살표 연결선 66">
            <a:extLst>
              <a:ext uri="{FF2B5EF4-FFF2-40B4-BE49-F238E27FC236}">
                <a16:creationId xmlns:a16="http://schemas.microsoft.com/office/drawing/2014/main" id="{7B917C58-32DA-4EA3-8810-6D563ECFE457}"/>
              </a:ext>
            </a:extLst>
          </p:cNvPr>
          <p:cNvCxnSpPr>
            <a:cxnSpLocks/>
          </p:cNvCxnSpPr>
          <p:nvPr/>
        </p:nvCxnSpPr>
        <p:spPr>
          <a:xfrm flipH="1">
            <a:off x="3969010" y="5721603"/>
            <a:ext cx="11027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BA1F9770-4A26-4691-9A5E-6107332DFA0F}"/>
              </a:ext>
            </a:extLst>
          </p:cNvPr>
          <p:cNvCxnSpPr>
            <a:cxnSpLocks/>
          </p:cNvCxnSpPr>
          <p:nvPr/>
        </p:nvCxnSpPr>
        <p:spPr>
          <a:xfrm>
            <a:off x="5071767" y="5843860"/>
            <a:ext cx="23496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화살표 연결선 70">
            <a:extLst>
              <a:ext uri="{FF2B5EF4-FFF2-40B4-BE49-F238E27FC236}">
                <a16:creationId xmlns:a16="http://schemas.microsoft.com/office/drawing/2014/main" id="{1374E94F-4FA8-4697-A1E4-E9EB4600CDA2}"/>
              </a:ext>
            </a:extLst>
          </p:cNvPr>
          <p:cNvCxnSpPr>
            <a:cxnSpLocks/>
          </p:cNvCxnSpPr>
          <p:nvPr/>
        </p:nvCxnSpPr>
        <p:spPr>
          <a:xfrm>
            <a:off x="7421407" y="5986213"/>
            <a:ext cx="18807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70D17132-6570-4187-AFA9-2C7E2C8CDE70}"/>
              </a:ext>
            </a:extLst>
          </p:cNvPr>
          <p:cNvSpPr/>
          <p:nvPr/>
        </p:nvSpPr>
        <p:spPr>
          <a:xfrm>
            <a:off x="4108634" y="5454078"/>
            <a:ext cx="3577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GET</a:t>
            </a:r>
            <a:endParaRPr lang="ko-KR" altLang="en-US" sz="900" dirty="0"/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50896E9F-3AF9-4ACE-BFD4-9787479ED043}"/>
              </a:ext>
            </a:extLst>
          </p:cNvPr>
          <p:cNvSpPr/>
          <p:nvPr/>
        </p:nvSpPr>
        <p:spPr>
          <a:xfrm>
            <a:off x="5206078" y="5582187"/>
            <a:ext cx="9348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SET RESOURCES</a:t>
            </a:r>
            <a:endParaRPr lang="ko-KR" altLang="en-US" sz="900" dirty="0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DB2299DF-5CC1-42D2-B7BC-FDF90CD15973}"/>
              </a:ext>
            </a:extLst>
          </p:cNvPr>
          <p:cNvSpPr/>
          <p:nvPr/>
        </p:nvSpPr>
        <p:spPr>
          <a:xfrm>
            <a:off x="7946979" y="4392804"/>
            <a:ext cx="4084243" cy="214558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from </a:t>
            </a:r>
            <a:r>
              <a:rPr lang="en-US" altLang="ko-KR" sz="9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mbed_cloud</a:t>
            </a: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import </a:t>
            </a:r>
            <a:r>
              <a:rPr lang="en-US" altLang="ko-KR" sz="9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ConnectAPI</a:t>
            </a:r>
            <a:endParaRPr lang="en-US" altLang="ko-KR" sz="900" dirty="0">
              <a:latin typeface="나눔고딕코딩" panose="020D0009000000000000" pitchFamily="49" charset="-127"/>
              <a:ea typeface="나눔고딕코딩" panose="020D0009000000000000" pitchFamily="49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import time</a:t>
            </a:r>
          </a:p>
          <a:p>
            <a:pPr>
              <a:lnSpc>
                <a:spcPct val="150000"/>
              </a:lnSpc>
            </a:pP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POPUP_IOT_RESOURCE = "/5555/0/6666"</a:t>
            </a:r>
          </a:p>
          <a:p>
            <a:pPr>
              <a:lnSpc>
                <a:spcPct val="150000"/>
              </a:lnSpc>
            </a:pP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def _main():</a:t>
            </a:r>
          </a:p>
          <a:p>
            <a:pPr>
              <a:lnSpc>
                <a:spcPct val="150000"/>
              </a:lnSpc>
            </a:pP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  </a:t>
            </a:r>
            <a:r>
              <a:rPr lang="en-US" altLang="ko-KR" sz="9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api</a:t>
            </a: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= </a:t>
            </a:r>
            <a:r>
              <a:rPr lang="en-US" altLang="ko-KR" sz="9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ConnectAPI</a:t>
            </a: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()</a:t>
            </a:r>
          </a:p>
          <a:p>
            <a:pPr>
              <a:lnSpc>
                <a:spcPct val="150000"/>
              </a:lnSpc>
            </a:pP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  devices = </a:t>
            </a:r>
            <a:r>
              <a:rPr lang="en-US" altLang="ko-KR" sz="9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api.list_connected_devices</a:t>
            </a: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().data</a:t>
            </a:r>
          </a:p>
          <a:p>
            <a:pPr>
              <a:lnSpc>
                <a:spcPct val="150000"/>
              </a:lnSpc>
            </a:pP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  </a:t>
            </a:r>
            <a:r>
              <a:rPr lang="en-US" altLang="ko-KR" sz="9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api.delete_device_subscriptions</a:t>
            </a: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(devices[0].id)</a:t>
            </a:r>
          </a:p>
          <a:p>
            <a:pPr>
              <a:lnSpc>
                <a:spcPct val="150000"/>
              </a:lnSpc>
            </a:pP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  </a:t>
            </a:r>
            <a:r>
              <a:rPr lang="en-US" altLang="ko-KR" sz="9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api.update_webhook</a:t>
            </a: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("https://mbed-iot.herokuapp.com/webhook/")</a:t>
            </a:r>
          </a:p>
          <a:p>
            <a:pPr>
              <a:lnSpc>
                <a:spcPct val="150000"/>
              </a:lnSpc>
            </a:pP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  </a:t>
            </a:r>
            <a:r>
              <a:rPr lang="en-US" altLang="ko-KR" sz="9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time.sleep</a:t>
            </a: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(2)</a:t>
            </a:r>
          </a:p>
          <a:p>
            <a:pPr>
              <a:lnSpc>
                <a:spcPct val="150000"/>
              </a:lnSpc>
            </a:pP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  </a:t>
            </a:r>
            <a:r>
              <a:rPr lang="en-US" altLang="ko-KR" sz="9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api.add_resource_subscription</a:t>
            </a:r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(devices[0].id, POPUP_IOT_RESOURCE)</a:t>
            </a:r>
          </a:p>
        </p:txBody>
      </p:sp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A4F1C153-E3E8-4A6C-9B37-DF387099A00E}"/>
              </a:ext>
            </a:extLst>
          </p:cNvPr>
          <p:cNvCxnSpPr>
            <a:cxnSpLocks/>
          </p:cNvCxnSpPr>
          <p:nvPr/>
        </p:nvCxnSpPr>
        <p:spPr>
          <a:xfrm>
            <a:off x="2927511" y="5283871"/>
            <a:ext cx="10576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B3757204-90E9-4C57-9BD9-2D6F258E62D5}"/>
              </a:ext>
            </a:extLst>
          </p:cNvPr>
          <p:cNvSpPr/>
          <p:nvPr/>
        </p:nvSpPr>
        <p:spPr>
          <a:xfrm>
            <a:off x="2997202" y="5018734"/>
            <a:ext cx="41549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POST</a:t>
            </a:r>
            <a:endParaRPr lang="ko-KR" altLang="en-US" sz="900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4E994364-5E9E-460F-A0B6-EEE93EF23585}"/>
              </a:ext>
            </a:extLst>
          </p:cNvPr>
          <p:cNvSpPr/>
          <p:nvPr/>
        </p:nvSpPr>
        <p:spPr>
          <a:xfrm>
            <a:off x="2516124" y="4707519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t1</a:t>
            </a:r>
            <a:endParaRPr lang="ko-KR" altLang="en-US" sz="900" dirty="0"/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755BEB15-EC89-4B84-B3B5-B1E7DB0CD8C2}"/>
              </a:ext>
            </a:extLst>
          </p:cNvPr>
          <p:cNvSpPr/>
          <p:nvPr/>
        </p:nvSpPr>
        <p:spPr>
          <a:xfrm>
            <a:off x="3603206" y="4701756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t2</a:t>
            </a:r>
            <a:endParaRPr lang="ko-KR" altLang="en-US" sz="900" dirty="0"/>
          </a:p>
        </p:txBody>
      </p:sp>
      <p:sp>
        <p:nvSpPr>
          <p:cNvPr id="26" name="왼쪽 중괄호 25">
            <a:extLst>
              <a:ext uri="{FF2B5EF4-FFF2-40B4-BE49-F238E27FC236}">
                <a16:creationId xmlns:a16="http://schemas.microsoft.com/office/drawing/2014/main" id="{2F995196-F715-496C-A83A-6EEB19A3EA49}"/>
              </a:ext>
            </a:extLst>
          </p:cNvPr>
          <p:cNvSpPr/>
          <p:nvPr/>
        </p:nvSpPr>
        <p:spPr>
          <a:xfrm>
            <a:off x="3873051" y="4515059"/>
            <a:ext cx="45719" cy="575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왼쪽 중괄호 76">
            <a:extLst>
              <a:ext uri="{FF2B5EF4-FFF2-40B4-BE49-F238E27FC236}">
                <a16:creationId xmlns:a16="http://schemas.microsoft.com/office/drawing/2014/main" id="{4E6B189C-1606-4647-ACDC-56A13B8FAD97}"/>
              </a:ext>
            </a:extLst>
          </p:cNvPr>
          <p:cNvSpPr/>
          <p:nvPr/>
        </p:nvSpPr>
        <p:spPr>
          <a:xfrm>
            <a:off x="2809641" y="4414055"/>
            <a:ext cx="45719" cy="8698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268A6D-F70A-4EE6-A58E-517E56D98CCE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  <p:pic>
        <p:nvPicPr>
          <p:cNvPr id="3074" name="Picture 2" descr="check png에 대한 이미지 검색결과">
            <a:extLst>
              <a:ext uri="{FF2B5EF4-FFF2-40B4-BE49-F238E27FC236}">
                <a16:creationId xmlns:a16="http://schemas.microsoft.com/office/drawing/2014/main" id="{F48F3B3C-B07D-4344-BC30-65C8886E3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908" y="2766440"/>
            <a:ext cx="745345" cy="74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60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7" y="204799"/>
            <a:ext cx="6918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Systems configuration (final)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3DF68E61-FDFA-4540-A269-A18A96C99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906" y="2508818"/>
            <a:ext cx="817245" cy="124905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EDD49A8-A048-4BE8-B595-B61FB4271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483" y="2183506"/>
            <a:ext cx="1324990" cy="25791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FAEBBB6-81D8-4E29-88EE-5E84AA89F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84" y="2508819"/>
            <a:ext cx="1249056" cy="1249056"/>
          </a:xfrm>
          <a:prstGeom prst="rect">
            <a:avLst/>
          </a:prstGeom>
        </p:spPr>
      </p:pic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4DD959BA-0155-4F46-965B-5ACD166D7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314795"/>
              </p:ext>
            </p:extLst>
          </p:nvPr>
        </p:nvGraphicFramePr>
        <p:xfrm>
          <a:off x="667408" y="3998155"/>
          <a:ext cx="5486229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409">
                  <a:extLst>
                    <a:ext uri="{9D8B030D-6E8A-4147-A177-3AD203B41FA5}">
                      <a16:colId xmlns:a16="http://schemas.microsoft.com/office/drawing/2014/main" val="368095915"/>
                    </a:ext>
                  </a:extLst>
                </a:gridCol>
                <a:gridCol w="2091690">
                  <a:extLst>
                    <a:ext uri="{9D8B030D-6E8A-4147-A177-3AD203B41FA5}">
                      <a16:colId xmlns:a16="http://schemas.microsoft.com/office/drawing/2014/main" val="2632048733"/>
                    </a:ext>
                  </a:extLst>
                </a:gridCol>
                <a:gridCol w="1365885">
                  <a:extLst>
                    <a:ext uri="{9D8B030D-6E8A-4147-A177-3AD203B41FA5}">
                      <a16:colId xmlns:a16="http://schemas.microsoft.com/office/drawing/2014/main" val="558900626"/>
                    </a:ext>
                  </a:extLst>
                </a:gridCol>
                <a:gridCol w="817245">
                  <a:extLst>
                    <a:ext uri="{9D8B030D-6E8A-4147-A177-3AD203B41FA5}">
                      <a16:colId xmlns:a16="http://schemas.microsoft.com/office/drawing/2014/main" val="39637291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구분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모델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역할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가격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372886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욕창 방지 방석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mdsx-16-5610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압력센서 </a:t>
                      </a:r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31</a:t>
                      </a:r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채널 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69,300</a:t>
                      </a:r>
                    </a:p>
                    <a:p>
                      <a:pPr algn="r" latinLnBrk="1"/>
                      <a:endParaRPr lang="ko-KR" altLang="en-US" sz="1200" strike="sngStrike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3212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sensor shield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arduino</a:t>
                      </a:r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 </a:t>
                      </a:r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pro </a:t>
                      </a:r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전용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997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strike="sng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arduino pro micro</a:t>
                      </a:r>
                      <a:endParaRPr lang="ko-KR" altLang="en-US" sz="1200" strike="sng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strike="sng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수집 노드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3601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ESP32 (or</a:t>
                      </a:r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 </a:t>
                      </a:r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ESP12E)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수집 노드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11,000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8275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방석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5,000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11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게이트웨이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DICO-L475VG-IOT01A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-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424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Pub/Sub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deweet.io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615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클라우드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arm pelion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mbed cloud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free</a:t>
                      </a:r>
                      <a:endParaRPr lang="ko-KR" alt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16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3</a:t>
                      </a:r>
                      <a:r>
                        <a:rPr lang="en-US" altLang="ko-KR" sz="1200" baseline="300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rd</a:t>
                      </a:r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 party cloud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heroku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service cloud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free</a:t>
                      </a:r>
                      <a:endParaRPr lang="ko-KR" alt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232864"/>
                  </a:ext>
                </a:extLst>
              </a:tr>
            </a:tbl>
          </a:graphicData>
        </a:graphic>
      </p:graphicFrame>
      <p:pic>
        <p:nvPicPr>
          <p:cNvPr id="12" name="그림 11">
            <a:extLst>
              <a:ext uri="{FF2B5EF4-FFF2-40B4-BE49-F238E27FC236}">
                <a16:creationId xmlns:a16="http://schemas.microsoft.com/office/drawing/2014/main" id="{A15B2DA6-4D7C-46A0-BC7A-5D5808360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29" y="2000113"/>
            <a:ext cx="1870092" cy="153113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197726C-7569-41D4-BB70-AEF5E58BA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51" r="96216">
                        <a14:foregroundMark x1="10000" y1="35811" x2="10270" y2="37297"/>
                        <a14:foregroundMark x1="90135" y1="40676" x2="90811" y2="51486"/>
                        <a14:foregroundMark x1="92973" y1="43784" x2="93514" y2="48514"/>
                        <a14:foregroundMark x1="95000" y1="45000" x2="96351" y2="47838"/>
                        <a14:foregroundMark x1="6351" y1="38243" x2="7297" y2="44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20" y="1070824"/>
            <a:ext cx="2225364" cy="2225364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F863EFF8-C656-492F-B3E4-E078D885EDF9}"/>
              </a:ext>
            </a:extLst>
          </p:cNvPr>
          <p:cNvSpPr/>
          <p:nvPr/>
        </p:nvSpPr>
        <p:spPr>
          <a:xfrm>
            <a:off x="2958247" y="2211617"/>
            <a:ext cx="10647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mdsx-16-5610</a:t>
            </a:r>
            <a:endParaRPr lang="ko-KR" altLang="en-US" sz="1000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C1B3AF27-0A91-4415-969D-D1B029020693}"/>
              </a:ext>
            </a:extLst>
          </p:cNvPr>
          <p:cNvSpPr/>
          <p:nvPr/>
        </p:nvSpPr>
        <p:spPr>
          <a:xfrm>
            <a:off x="2921440" y="3592590"/>
            <a:ext cx="5373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ESP32</a:t>
            </a:r>
            <a:endParaRPr lang="ko-KR" altLang="en-US" sz="1000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52FFBC4-EA71-4672-9A48-29F6551572E2}"/>
              </a:ext>
            </a:extLst>
          </p:cNvPr>
          <p:cNvSpPr/>
          <p:nvPr/>
        </p:nvSpPr>
        <p:spPr>
          <a:xfrm>
            <a:off x="754162" y="3200018"/>
            <a:ext cx="8963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sensor</a:t>
            </a:r>
            <a:r>
              <a:rPr lang="ko-KR" altLang="en-US" sz="10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  <a:r>
              <a:rPr lang="en-US" altLang="ko-KR" sz="10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shield</a:t>
            </a:r>
            <a:endParaRPr lang="ko-KR" altLang="en-US" sz="1000" dirty="0"/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DCB14CBF-62F4-41EA-9163-5F8E2AD7C7C4}"/>
              </a:ext>
            </a:extLst>
          </p:cNvPr>
          <p:cNvCxnSpPr/>
          <p:nvPr/>
        </p:nvCxnSpPr>
        <p:spPr>
          <a:xfrm flipV="1">
            <a:off x="3557624" y="3335047"/>
            <a:ext cx="90000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mbed cloud png에 대한 이미지 검색결과">
            <a:extLst>
              <a:ext uri="{FF2B5EF4-FFF2-40B4-BE49-F238E27FC236}">
                <a16:creationId xmlns:a16="http://schemas.microsoft.com/office/drawing/2014/main" id="{0CE6312E-FC03-486A-BF3B-29F3CB6B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167" y="2508819"/>
            <a:ext cx="1249057" cy="12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CE1F4634-8A6C-4B61-AC75-AD3EF9A9F102}"/>
              </a:ext>
            </a:extLst>
          </p:cNvPr>
          <p:cNvCxnSpPr>
            <a:cxnSpLocks/>
          </p:cNvCxnSpPr>
          <p:nvPr/>
        </p:nvCxnSpPr>
        <p:spPr>
          <a:xfrm flipV="1">
            <a:off x="5798483" y="3328945"/>
            <a:ext cx="900000" cy="35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D62C78DF-961A-4030-B610-2C7F91E79EF8}"/>
              </a:ext>
            </a:extLst>
          </p:cNvPr>
          <p:cNvCxnSpPr>
            <a:cxnSpLocks/>
          </p:cNvCxnSpPr>
          <p:nvPr/>
        </p:nvCxnSpPr>
        <p:spPr>
          <a:xfrm flipV="1">
            <a:off x="7946979" y="3319539"/>
            <a:ext cx="900000" cy="35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표 28">
            <a:extLst>
              <a:ext uri="{FF2B5EF4-FFF2-40B4-BE49-F238E27FC236}">
                <a16:creationId xmlns:a16="http://schemas.microsoft.com/office/drawing/2014/main" id="{6F913FE7-DA60-4A8A-8611-AE0056874C9D}"/>
              </a:ext>
            </a:extLst>
          </p:cNvPr>
          <p:cNvGraphicFramePr>
            <a:graphicFrameLocks noGrp="1"/>
          </p:cNvGraphicFramePr>
          <p:nvPr/>
        </p:nvGraphicFramePr>
        <p:xfrm>
          <a:off x="6400600" y="5084842"/>
          <a:ext cx="5225343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374">
                  <a:extLst>
                    <a:ext uri="{9D8B030D-6E8A-4147-A177-3AD203B41FA5}">
                      <a16:colId xmlns:a16="http://schemas.microsoft.com/office/drawing/2014/main" val="368095915"/>
                    </a:ext>
                  </a:extLst>
                </a:gridCol>
                <a:gridCol w="1708220">
                  <a:extLst>
                    <a:ext uri="{9D8B030D-6E8A-4147-A177-3AD203B41FA5}">
                      <a16:colId xmlns:a16="http://schemas.microsoft.com/office/drawing/2014/main" val="2632048733"/>
                    </a:ext>
                  </a:extLst>
                </a:gridCol>
                <a:gridCol w="2441749">
                  <a:extLst>
                    <a:ext uri="{9D8B030D-6E8A-4147-A177-3AD203B41FA5}">
                      <a16:colId xmlns:a16="http://schemas.microsoft.com/office/drawing/2014/main" val="55890062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heroku VMs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application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37288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Free</a:t>
                      </a:r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 </a:t>
                      </a:r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dynos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web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heroku-php-apache2</a:t>
                      </a:r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3212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worker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python mbed-cloud/webhook.py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997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Add-ons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heroku postgres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424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heroku scheduler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16400"/>
                  </a:ext>
                </a:extLst>
              </a:tr>
            </a:tbl>
          </a:graphicData>
        </a:graphic>
      </p:graphicFrame>
      <p:pic>
        <p:nvPicPr>
          <p:cNvPr id="1038" name="Picture 14" descr="iphone png에 대한 이미지 검색결과">
            <a:extLst>
              <a:ext uri="{FF2B5EF4-FFF2-40B4-BE49-F238E27FC236}">
                <a16:creationId xmlns:a16="http://schemas.microsoft.com/office/drawing/2014/main" id="{5C260E2A-72F1-4053-903D-C8F0DBA68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859" y="2376207"/>
            <a:ext cx="1428812" cy="140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328BDE4C-05F8-4678-9387-609822E212C3}"/>
              </a:ext>
            </a:extLst>
          </p:cNvPr>
          <p:cNvCxnSpPr>
            <a:cxnSpLocks/>
          </p:cNvCxnSpPr>
          <p:nvPr/>
        </p:nvCxnSpPr>
        <p:spPr>
          <a:xfrm flipV="1">
            <a:off x="9766564" y="3296188"/>
            <a:ext cx="900000" cy="35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93357F41-EB29-4E8B-8699-695E789CCEE1}"/>
              </a:ext>
            </a:extLst>
          </p:cNvPr>
          <p:cNvCxnSpPr/>
          <p:nvPr/>
        </p:nvCxnSpPr>
        <p:spPr>
          <a:xfrm flipH="1">
            <a:off x="6400600" y="3874770"/>
            <a:ext cx="2446379" cy="12100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0BBAB1FE-5A5B-44A9-BC7D-B2C685DA1234}"/>
              </a:ext>
            </a:extLst>
          </p:cNvPr>
          <p:cNvCxnSpPr>
            <a:cxnSpLocks/>
          </p:cNvCxnSpPr>
          <p:nvPr/>
        </p:nvCxnSpPr>
        <p:spPr>
          <a:xfrm>
            <a:off x="9695151" y="3874770"/>
            <a:ext cx="1930792" cy="12100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home png에 대한 이미지 검색결과">
            <a:extLst>
              <a:ext uri="{FF2B5EF4-FFF2-40B4-BE49-F238E27FC236}">
                <a16:creationId xmlns:a16="http://schemas.microsoft.com/office/drawing/2014/main" id="{EF69D7C6-49EF-4211-9810-0BDE7CC61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33" y="1394021"/>
            <a:ext cx="729658" cy="72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92EB85F8-505D-4655-B45D-308BF8B191CA}"/>
              </a:ext>
            </a:extLst>
          </p:cNvPr>
          <p:cNvSpPr/>
          <p:nvPr/>
        </p:nvSpPr>
        <p:spPr>
          <a:xfrm>
            <a:off x="667409" y="1379589"/>
            <a:ext cx="3355554" cy="24951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0FA06B1F-3E5F-4077-9E8F-A69630997F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93" y="3035543"/>
            <a:ext cx="894534" cy="63818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C15359D-6B72-4A7D-8D3B-2D210413B3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1614" y="2585580"/>
            <a:ext cx="516658" cy="999832"/>
          </a:xfrm>
          <a:prstGeom prst="rect">
            <a:avLst/>
          </a:prstGeom>
        </p:spPr>
      </p:pic>
      <p:pic>
        <p:nvPicPr>
          <p:cNvPr id="33" name="Picture 4" descr="관련 이미지">
            <a:extLst>
              <a:ext uri="{FF2B5EF4-FFF2-40B4-BE49-F238E27FC236}">
                <a16:creationId xmlns:a16="http://schemas.microsoft.com/office/drawing/2014/main" id="{3F83EAE7-CFA7-480E-88ED-8FAB170D1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356" y="2985898"/>
            <a:ext cx="658102" cy="65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18DD9BF-945F-4DAA-8C26-A93D7672149E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01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492D10-C7C7-4E3D-9C8A-E8F8C25C043B}"/>
              </a:ext>
            </a:extLst>
          </p:cNvPr>
          <p:cNvSpPr txBox="1"/>
          <p:nvPr/>
        </p:nvSpPr>
        <p:spPr>
          <a:xfrm>
            <a:off x="287658" y="204799"/>
            <a:ext cx="6524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Software :: mdsx-16-5610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01872A3-71F4-4F89-914E-C0E325D03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37" y="5139828"/>
            <a:ext cx="4248684" cy="153997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4149CD3-26F3-4EB9-85F4-1A47C16C5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37" y="1351598"/>
            <a:ext cx="4922810" cy="378849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2DB5624-7A3E-432A-8A76-B6FE6022D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91" y="2920853"/>
            <a:ext cx="2711698" cy="361559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AB30300-0FE9-4EFF-A437-E8AC840A5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665" y="2920853"/>
            <a:ext cx="2711698" cy="3615597"/>
          </a:xfrm>
          <a:prstGeom prst="rect">
            <a:avLst/>
          </a:prstGeom>
        </p:spPr>
      </p:pic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8BFFA546-FF78-4F1F-A245-D14D954B09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207946"/>
              </p:ext>
            </p:extLst>
          </p:nvPr>
        </p:nvGraphicFramePr>
        <p:xfrm>
          <a:off x="5877291" y="1551009"/>
          <a:ext cx="5509072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8113">
                  <a:extLst>
                    <a:ext uri="{9D8B030D-6E8A-4147-A177-3AD203B41FA5}">
                      <a16:colId xmlns:a16="http://schemas.microsoft.com/office/drawing/2014/main" val="368095915"/>
                    </a:ext>
                  </a:extLst>
                </a:gridCol>
                <a:gridCol w="4660959">
                  <a:extLst>
                    <a:ext uri="{9D8B030D-6E8A-4147-A177-3AD203B41FA5}">
                      <a16:colId xmlns:a16="http://schemas.microsoft.com/office/drawing/2014/main" val="26320487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나눔고딕코딩" panose="020D0009000000000000" pitchFamily="49" charset="-127"/>
                          <a:ea typeface="나눔고딕코딩" panose="020D0009000000000000" pitchFamily="49" charset="-127"/>
                        </a:rPr>
                        <a:t>구분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나눔고딕코딩" panose="020D0009000000000000" pitchFamily="49" charset="-127"/>
                          <a:ea typeface="나눔고딕코딩" panose="020D0009000000000000" pitchFamily="49" charset="-127"/>
                        </a:rPr>
                        <a:t>내용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372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dirty="0">
                          <a:latin typeface="나눔고딕코딩" panose="020D0009000000000000" pitchFamily="49" charset="-127"/>
                          <a:ea typeface="나눔고딕코딩" panose="020D0009000000000000" pitchFamily="49" charset="-127"/>
                        </a:rPr>
                        <a:t>소스참고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atin typeface="나눔고딕코딩" panose="020D0009000000000000" pitchFamily="49" charset="-127"/>
                          <a:ea typeface="나눔고딕코딩" panose="020D0009000000000000" pitchFamily="49" charset="-127"/>
                        </a:rPr>
                        <a:t>http://mdex-shop.com/product/detail.html?product_no=102</a:t>
                      </a:r>
                      <a:endParaRPr lang="ko-KR" altLang="en-US" sz="1000" dirty="0">
                        <a:latin typeface="나눔고딕코딩" panose="020D0009000000000000" pitchFamily="49" charset="-127"/>
                        <a:ea typeface="나눔고딕코딩" panose="020D0009000000000000" pitchFamily="49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424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dirty="0">
                          <a:latin typeface="나눔고딕코딩" panose="020D0009000000000000" pitchFamily="49" charset="-127"/>
                          <a:ea typeface="나눔고딕코딩" panose="020D0009000000000000" pitchFamily="49" charset="-127"/>
                        </a:rPr>
                        <a:t>고려사항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latin typeface="나눔고딕코딩" panose="020D0009000000000000" pitchFamily="49" charset="-127"/>
                          <a:ea typeface="나눔고딕코딩" panose="020D0009000000000000" pitchFamily="49" charset="-127"/>
                        </a:rPr>
                        <a:t>2 x EN pin (GPIO)</a:t>
                      </a:r>
                    </a:p>
                    <a:p>
                      <a:pPr latinLnBrk="1"/>
                      <a:r>
                        <a:rPr lang="en-US" altLang="ko-KR" sz="1000" dirty="0">
                          <a:latin typeface="나눔고딕코딩" panose="020D0009000000000000" pitchFamily="49" charset="-127"/>
                          <a:ea typeface="나눔고딕코딩" panose="020D0009000000000000" pitchFamily="49" charset="-127"/>
                        </a:rPr>
                        <a:t>4 x Digital Output pin (GPIO)</a:t>
                      </a:r>
                    </a:p>
                    <a:p>
                      <a:pPr latinLnBrk="1"/>
                      <a:r>
                        <a:rPr lang="en-US" altLang="ko-KR" sz="1000" dirty="0">
                          <a:latin typeface="나눔고딕코딩" panose="020D0009000000000000" pitchFamily="49" charset="-127"/>
                          <a:ea typeface="나눔고딕코딩" panose="020D0009000000000000" pitchFamily="49" charset="-127"/>
                        </a:rPr>
                        <a:t>1 x Analog pin (ADC)</a:t>
                      </a:r>
                      <a:endParaRPr lang="ko-KR" altLang="en-US" sz="1000" dirty="0">
                        <a:latin typeface="나눔고딕코딩" panose="020D0009000000000000" pitchFamily="49" charset="-127"/>
                        <a:ea typeface="나눔고딕코딩" panose="020D0009000000000000" pitchFamily="49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61593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98751FE-A18E-4177-9CBD-6F7234511ED6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8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492D10-C7C7-4E3D-9C8A-E8F8C25C043B}"/>
              </a:ext>
            </a:extLst>
          </p:cNvPr>
          <p:cNvSpPr txBox="1"/>
          <p:nvPr/>
        </p:nvSpPr>
        <p:spPr>
          <a:xfrm>
            <a:off x="287658" y="204799"/>
            <a:ext cx="6524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Software :: ESP32/12E (sketch)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894C4B4-8C07-4886-9852-9E0400DA42BB}"/>
              </a:ext>
            </a:extLst>
          </p:cNvPr>
          <p:cNvSpPr/>
          <p:nvPr/>
        </p:nvSpPr>
        <p:spPr>
          <a:xfrm>
            <a:off x="383318" y="1847010"/>
            <a:ext cx="3708530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#define WITH_ESP12      // WITH_ESP12 | WITH_ESP32</a:t>
            </a:r>
          </a:p>
          <a:p>
            <a:endParaRPr lang="en-US" altLang="ko-KR" sz="1000" dirty="0">
              <a:latin typeface="나눔고딕코딩" panose="020D0009000000000000" pitchFamily="49" charset="-127"/>
              <a:ea typeface="나눔고딕코딩" panose="020D0009000000000000" pitchFamily="49" charset="-127"/>
            </a:endParaRP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#define WITH_MQTT   1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#define WITH_HTTP   2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#define WITH_HTTPS  3</a:t>
            </a:r>
          </a:p>
          <a:p>
            <a:endParaRPr lang="en-US" altLang="ko-KR" sz="1000" dirty="0">
              <a:latin typeface="나눔고딕코딩" panose="020D0009000000000000" pitchFamily="49" charset="-127"/>
              <a:ea typeface="나눔고딕코딩" panose="020D0009000000000000" pitchFamily="49" charset="-127"/>
            </a:endParaRP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int method = WITH_HTTPS;</a:t>
            </a:r>
            <a:endParaRPr lang="ko-KR" altLang="en-US" sz="1000" dirty="0">
              <a:latin typeface="나눔고딕코딩" panose="020D0009000000000000" pitchFamily="49" charset="-127"/>
              <a:ea typeface="나눔고딕코딩" panose="020D0009000000000000" pitchFamily="49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CE05630-1A15-46E4-AA48-E6F4893628F2}"/>
              </a:ext>
            </a:extLst>
          </p:cNvPr>
          <p:cNvSpPr/>
          <p:nvPr/>
        </p:nvSpPr>
        <p:spPr>
          <a:xfrm>
            <a:off x="383318" y="1371884"/>
            <a:ext cx="370853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Support board &amp; mode</a:t>
            </a:r>
            <a:endParaRPr lang="en-US" altLang="ko-KR" sz="14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D526D7E-23E1-416B-8ED7-C84CEE662B71}"/>
              </a:ext>
            </a:extLst>
          </p:cNvPr>
          <p:cNvSpPr/>
          <p:nvPr/>
        </p:nvSpPr>
        <p:spPr>
          <a:xfrm>
            <a:off x="4241735" y="1833549"/>
            <a:ext cx="370853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#if defined(WITH_ESP32)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#include &lt;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HTTPClient.h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&gt;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#else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#include &lt;ESP8266WiFi.h&gt;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#include &lt;ESP8266HTTPClient.h&gt;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#endif</a:t>
            </a:r>
            <a:endParaRPr lang="ko-KR" altLang="en-US" sz="1000" dirty="0">
              <a:latin typeface="나눔고딕코딩" panose="020D0009000000000000" pitchFamily="49" charset="-127"/>
              <a:ea typeface="나눔고딕코딩" panose="020D0009000000000000" pitchFamily="49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25F7E0B-79BC-48ED-88F6-6854F245D027}"/>
              </a:ext>
            </a:extLst>
          </p:cNvPr>
          <p:cNvSpPr/>
          <p:nvPr/>
        </p:nvSpPr>
        <p:spPr>
          <a:xfrm>
            <a:off x="4241735" y="1378520"/>
            <a:ext cx="370853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http/https</a:t>
            </a:r>
            <a:endParaRPr lang="en-US" altLang="ko-KR" sz="14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15E8789-156C-494F-B385-BCE267C010D8}"/>
              </a:ext>
            </a:extLst>
          </p:cNvPr>
          <p:cNvSpPr/>
          <p:nvPr/>
        </p:nvSpPr>
        <p:spPr>
          <a:xfrm>
            <a:off x="8110351" y="1826724"/>
            <a:ext cx="3708530" cy="270843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#</a:t>
            </a:r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if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</a:t>
            </a:r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defined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(WITH_ESP32)</a:t>
            </a:r>
          </a:p>
          <a:p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int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En0 = 25; //  </a:t>
            </a:r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Low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</a:t>
            </a:r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enabled</a:t>
            </a:r>
            <a:endParaRPr lang="ko-KR" altLang="en-US" sz="1000" dirty="0">
              <a:latin typeface="나눔고딕코딩" panose="020D0009000000000000" pitchFamily="49" charset="-127"/>
              <a:ea typeface="나눔고딕코딩" panose="020D0009000000000000" pitchFamily="49" charset="-127"/>
            </a:endParaRPr>
          </a:p>
          <a:p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int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En1 = 26; //  </a:t>
            </a:r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Low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</a:t>
            </a:r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enabled</a:t>
            </a:r>
            <a:endParaRPr lang="ko-KR" altLang="en-US" sz="1000" dirty="0">
              <a:latin typeface="나눔고딕코딩" panose="020D0009000000000000" pitchFamily="49" charset="-127"/>
              <a:ea typeface="나눔고딕코딩" panose="020D0009000000000000" pitchFamily="49" charset="-127"/>
            </a:endParaRPr>
          </a:p>
          <a:p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int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S0  = 27;</a:t>
            </a:r>
          </a:p>
          <a:p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int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S1  = 14;</a:t>
            </a:r>
          </a:p>
          <a:p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int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S2  = 12;</a:t>
            </a:r>
          </a:p>
          <a:p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int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S3  = 13; </a:t>
            </a:r>
          </a:p>
          <a:p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int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SP  = 34;</a:t>
            </a:r>
          </a:p>
          <a:p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#</a:t>
            </a:r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else</a:t>
            </a:r>
            <a:endParaRPr lang="ko-KR" altLang="en-US" sz="1000" dirty="0">
              <a:latin typeface="나눔고딕코딩" panose="020D0009000000000000" pitchFamily="49" charset="-127"/>
              <a:ea typeface="나눔고딕코딩" panose="020D0009000000000000" pitchFamily="49" charset="-127"/>
            </a:endParaRPr>
          </a:p>
          <a:p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int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En0 = 10; //  </a:t>
            </a:r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Low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</a:t>
            </a:r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enabled</a:t>
            </a:r>
            <a:endParaRPr lang="ko-KR" altLang="en-US" sz="1000" dirty="0">
              <a:latin typeface="나눔고딕코딩" panose="020D0009000000000000" pitchFamily="49" charset="-127"/>
              <a:ea typeface="나눔고딕코딩" panose="020D0009000000000000" pitchFamily="49" charset="-127"/>
            </a:endParaRPr>
          </a:p>
          <a:p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int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En1 = 5;  //  </a:t>
            </a:r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Low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</a:t>
            </a:r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enabled</a:t>
            </a:r>
            <a:endParaRPr lang="ko-KR" altLang="en-US" sz="1000" dirty="0">
              <a:latin typeface="나눔고딕코딩" panose="020D0009000000000000" pitchFamily="49" charset="-127"/>
              <a:ea typeface="나눔고딕코딩" panose="020D0009000000000000" pitchFamily="49" charset="-127"/>
            </a:endParaRPr>
          </a:p>
          <a:p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int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S0  = 4;</a:t>
            </a:r>
          </a:p>
          <a:p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int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S1  = 0;</a:t>
            </a:r>
          </a:p>
          <a:p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int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S2  = 2;</a:t>
            </a:r>
          </a:p>
          <a:p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int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S3  = 14; </a:t>
            </a:r>
          </a:p>
          <a:p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int</a:t>
            </a:r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SP  = A0;</a:t>
            </a:r>
          </a:p>
          <a:p>
            <a:r>
              <a:rPr lang="ko-KR" altLang="en-US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#</a:t>
            </a:r>
            <a:r>
              <a:rPr lang="ko-KR" altLang="en-US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endif</a:t>
            </a:r>
            <a:endParaRPr lang="ko-KR" altLang="en-US" sz="1000" dirty="0">
              <a:latin typeface="나눔고딕코딩" panose="020D0009000000000000" pitchFamily="49" charset="-127"/>
              <a:ea typeface="나눔고딕코딩" panose="020D0009000000000000" pitchFamily="49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ECE9940-FB1B-4204-8CAC-2B10447DF880}"/>
              </a:ext>
            </a:extLst>
          </p:cNvPr>
          <p:cNvSpPr/>
          <p:nvPr/>
        </p:nvSpPr>
        <p:spPr>
          <a:xfrm>
            <a:off x="8110351" y="1351598"/>
            <a:ext cx="370853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Pin</a:t>
            </a:r>
            <a:endParaRPr lang="en-US" altLang="ko-KR" sz="14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2039BE4-7EE2-4E4E-B9EA-6C8F96394DB8}"/>
              </a:ext>
            </a:extLst>
          </p:cNvPr>
          <p:cNvSpPr/>
          <p:nvPr/>
        </p:nvSpPr>
        <p:spPr>
          <a:xfrm>
            <a:off x="383318" y="3582183"/>
            <a:ext cx="642848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#include &lt;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IotWebConf.h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&gt;            // softAP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#include &lt;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ArduinoJson.h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&gt;           // JSON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#include &lt;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PubSubClient.h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&gt;          // MQTT </a:t>
            </a:r>
            <a:endParaRPr lang="ko-KR" altLang="en-US" sz="1000" dirty="0">
              <a:latin typeface="나눔고딕코딩" panose="020D0009000000000000" pitchFamily="49" charset="-127"/>
              <a:ea typeface="나눔고딕코딩" panose="020D0009000000000000" pitchFamily="49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9483F85-EE41-4D0A-91A2-87D1A899D008}"/>
              </a:ext>
            </a:extLst>
          </p:cNvPr>
          <p:cNvSpPr/>
          <p:nvPr/>
        </p:nvSpPr>
        <p:spPr>
          <a:xfrm>
            <a:off x="383318" y="3107057"/>
            <a:ext cx="430926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Additional External library</a:t>
            </a:r>
            <a:endParaRPr lang="en-US" altLang="ko-KR" sz="14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6EFBB3C-BA09-459C-971C-37E82184CA5C}"/>
              </a:ext>
            </a:extLst>
          </p:cNvPr>
          <p:cNvSpPr/>
          <p:nvPr/>
        </p:nvSpPr>
        <p:spPr>
          <a:xfrm>
            <a:off x="383318" y="4194766"/>
            <a:ext cx="6428482" cy="240065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const 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size_t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capacity = JSON_ARRAY_SIZE(31) + JSON_OBJECT_SIZE(2) + 30;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StaticJsonDocument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&lt;capacity&gt; doc;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doc["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uuid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"]   = dev;  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JsonArray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data = 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doc.createNestedArray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("data");</a:t>
            </a:r>
          </a:p>
          <a:p>
            <a:endParaRPr lang="en-US" altLang="ko-KR" sz="1000" dirty="0">
              <a:latin typeface="나눔고딕코딩" panose="020D0009000000000000" pitchFamily="49" charset="-127"/>
              <a:ea typeface="나눔고딕코딩" panose="020D0009000000000000" pitchFamily="49" charset="-127"/>
            </a:endParaRP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for(int channel=0; channel&lt; MAXCH; channel++) {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  for(int 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=0; 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&lt;6; 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++) {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    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digitalWrite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(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controlPin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[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], 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muxChannel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[channel][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i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]);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  }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  int 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val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= (int)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analogRead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(SP);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  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data.add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((int)(method == WITH_MQTT)? 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val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/10:val );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  //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data.add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((int)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analogRead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(SP));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}</a:t>
            </a:r>
          </a:p>
          <a:p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  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serializeJson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(doc, 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buf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, </a:t>
            </a:r>
            <a:r>
              <a:rPr lang="en-US" altLang="ko-KR" sz="1000" dirty="0" err="1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len</a:t>
            </a:r>
            <a:r>
              <a:rPr lang="en-US" altLang="ko-KR" sz="10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);</a:t>
            </a:r>
            <a:endParaRPr lang="ko-KR" altLang="en-US" sz="1000" dirty="0">
              <a:latin typeface="나눔고딕코딩" panose="020D0009000000000000" pitchFamily="49" charset="-127"/>
              <a:ea typeface="나눔고딕코딩" panose="020D0009000000000000" pitchFamily="49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CA018F5-938D-49D7-8FA8-8B026FFFE7AE}"/>
              </a:ext>
            </a:extLst>
          </p:cNvPr>
          <p:cNvSpPr/>
          <p:nvPr/>
        </p:nvSpPr>
        <p:spPr>
          <a:xfrm>
            <a:off x="4442550" y="5933551"/>
            <a:ext cx="217418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json example</a:t>
            </a:r>
            <a:endParaRPr lang="en-US" altLang="ko-KR" sz="14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71527-F48C-40DE-A665-E1A0081F176F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7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492D10-C7C7-4E3D-9C8A-E8F8C25C043B}"/>
              </a:ext>
            </a:extLst>
          </p:cNvPr>
          <p:cNvSpPr txBox="1"/>
          <p:nvPr/>
        </p:nvSpPr>
        <p:spPr>
          <a:xfrm>
            <a:off x="287658" y="204799"/>
            <a:ext cx="6524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Software :: mbed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F5BF5E7-D081-4490-8ECE-C5D41EDA9D20}"/>
              </a:ext>
            </a:extLst>
          </p:cNvPr>
          <p:cNvSpPr/>
          <p:nvPr/>
        </p:nvSpPr>
        <p:spPr>
          <a:xfrm>
            <a:off x="1016115" y="1898029"/>
            <a:ext cx="5878532" cy="6140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$ mbed import http://os.mbed.com/teams/ST/code/pelion-example-disco-iot01/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나눔고딕코딩" panose="020D0009000000000000" pitchFamily="49" charset="-127"/>
                <a:ea typeface="나눔고딕코딩" panose="020D0009000000000000" pitchFamily="49" charset="-127"/>
              </a:rPr>
              <a:t>$ mbed add http://os.mbed.com/teams/sandbox/code/mbed-http/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421B7C1-F9DD-41C2-9BB0-8D5F461D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451" y="2670714"/>
            <a:ext cx="4951624" cy="389234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AE000B2-17D1-4A1D-979A-88DB81356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15" y="2670714"/>
            <a:ext cx="4951625" cy="389234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05D7D3E-2616-4D0C-B8D8-29E9CFE03A74}"/>
              </a:ext>
            </a:extLst>
          </p:cNvPr>
          <p:cNvSpPr/>
          <p:nvPr/>
        </p:nvSpPr>
        <p:spPr>
          <a:xfrm>
            <a:off x="383317" y="1371884"/>
            <a:ext cx="508298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Using sample code &amp; libraries</a:t>
            </a:r>
            <a:endParaRPr lang="en-US" altLang="ko-KR" sz="14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F1302-6292-4267-9227-90E81C97881A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492D10-C7C7-4E3D-9C8A-E8F8C25C043B}"/>
              </a:ext>
            </a:extLst>
          </p:cNvPr>
          <p:cNvSpPr txBox="1"/>
          <p:nvPr/>
        </p:nvSpPr>
        <p:spPr>
          <a:xfrm>
            <a:off x="287658" y="204799"/>
            <a:ext cx="6524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Software :: heroku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964ACD1-4190-48A8-909A-453DA519E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3" y="3305958"/>
            <a:ext cx="4865784" cy="306971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0066BA0-11FE-4BB6-A82A-B2B4DC35D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566" y="666464"/>
            <a:ext cx="4271532" cy="5709215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1B489AB7-FC3C-47F0-8363-559A14E68B58}"/>
              </a:ext>
            </a:extLst>
          </p:cNvPr>
          <p:cNvSpPr/>
          <p:nvPr/>
        </p:nvSpPr>
        <p:spPr>
          <a:xfrm>
            <a:off x="383317" y="1371884"/>
            <a:ext cx="5082985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heroku</a:t>
            </a:r>
          </a:p>
          <a:p>
            <a:r>
              <a:rPr lang="en-US" altLang="ko-KR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-  1,000 </a:t>
            </a:r>
            <a:r>
              <a:rPr lang="ko-KR" altLang="en-US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시간</a:t>
            </a:r>
            <a:r>
              <a:rPr lang="en-US" altLang="ko-KR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/</a:t>
            </a:r>
            <a:r>
              <a:rPr lang="ko-KR" altLang="en-US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월 무료사용 가능 </a:t>
            </a:r>
            <a:r>
              <a:rPr lang="en-US" altLang="ko-KR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ko-KR" altLang="en-US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카드등록시</a:t>
            </a:r>
            <a:r>
              <a:rPr lang="en-US" altLang="ko-KR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altLang="ko-KR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command line interface ($ heroku)</a:t>
            </a:r>
          </a:p>
          <a:p>
            <a:pPr marL="285750" indent="-285750">
              <a:buFontTx/>
              <a:buChar char="-"/>
            </a:pPr>
            <a:r>
              <a:rPr lang="ko-KR" altLang="en-US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다양한 개발환경 및 플랫폼 지원 </a:t>
            </a:r>
            <a:r>
              <a:rPr lang="en-US" altLang="ko-KR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(add-ons)</a:t>
            </a:r>
            <a:r>
              <a:rPr lang="ko-KR" altLang="en-US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  <a:endParaRPr lang="en-US" altLang="ko-KR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r>
              <a:rPr lang="en-US" altLang="ko-KR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-  git </a:t>
            </a:r>
            <a:r>
              <a:rPr lang="ko-KR" altLang="en-US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배포 및 형상관리 지원</a:t>
            </a:r>
            <a:endParaRPr lang="en-US" altLang="ko-KR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5559F-915B-4257-B3BE-48501D383ABA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9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492D10-C7C7-4E3D-9C8A-E8F8C25C043B}"/>
              </a:ext>
            </a:extLst>
          </p:cNvPr>
          <p:cNvSpPr txBox="1"/>
          <p:nvPr/>
        </p:nvSpPr>
        <p:spPr>
          <a:xfrm>
            <a:off x="287658" y="204799"/>
            <a:ext cx="6524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Software :: References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B489AB7-FC3C-47F0-8363-559A14E68B58}"/>
              </a:ext>
            </a:extLst>
          </p:cNvPr>
          <p:cNvSpPr/>
          <p:nvPr/>
        </p:nvSpPr>
        <p:spPr>
          <a:xfrm>
            <a:off x="383317" y="1371884"/>
            <a:ext cx="508298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heatmap.js (javascript)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DC0631A-FEDC-40A3-B86B-4B37EF222325}"/>
              </a:ext>
            </a:extLst>
          </p:cNvPr>
          <p:cNvSpPr/>
          <p:nvPr/>
        </p:nvSpPr>
        <p:spPr>
          <a:xfrm>
            <a:off x="6616739" y="1371883"/>
            <a:ext cx="508298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adminLTE (PHP/bootstrap/jquery)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9DB0E1F-4051-44A1-AADB-D12AFD0C6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17" y="2171114"/>
            <a:ext cx="5193736" cy="293372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89897CB-0888-475B-8C01-F9ADEF9C6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49" y="2171114"/>
            <a:ext cx="4903084" cy="35463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D45EBB-1A50-4D94-A80D-3290E647357C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3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8" y="204799"/>
            <a:ext cx="557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Applications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id="{2A864377-37E3-4A49-BA71-C54E66DAF3A5}"/>
              </a:ext>
            </a:extLst>
          </p:cNvPr>
          <p:cNvSpPr/>
          <p:nvPr/>
        </p:nvSpPr>
        <p:spPr>
          <a:xfrm>
            <a:off x="457760" y="1468753"/>
            <a:ext cx="11276477" cy="3410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8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중환자 간병활동에 활용</a:t>
            </a:r>
            <a:endParaRPr lang="en-US" altLang="ko-KR" sz="28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28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치매환자 또는 거동불편환자의 관리</a:t>
            </a:r>
            <a:endParaRPr lang="en-US" altLang="ko-KR" sz="28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28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초</a:t>
            </a:r>
            <a:r>
              <a:rPr lang="en-US" altLang="ko-KR" sz="28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.</a:t>
            </a:r>
            <a:r>
              <a:rPr lang="ko-KR" altLang="en-US" sz="28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중</a:t>
            </a:r>
            <a:r>
              <a:rPr lang="en-US" altLang="ko-KR" sz="28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.</a:t>
            </a:r>
            <a:r>
              <a:rPr lang="ko-KR" altLang="en-US" sz="28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고등학교 학생들의 자세교정</a:t>
            </a:r>
            <a:endParaRPr lang="en-US" altLang="ko-KR" sz="28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28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독거노인의 생활반응 감지</a:t>
            </a:r>
            <a:r>
              <a:rPr lang="en-US" altLang="ko-KR" sz="28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ko-KR" altLang="en-US" sz="28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고독사</a:t>
            </a:r>
            <a:r>
              <a:rPr lang="en-US" altLang="ko-KR" sz="28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)</a:t>
            </a:r>
            <a:r>
              <a:rPr lang="ko-KR" altLang="en-US" sz="28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및 관리</a:t>
            </a:r>
            <a:endParaRPr lang="en-US" altLang="ko-KR" sz="28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F99A72-1A56-42F9-B6E5-949D920FA2F7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0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5"/>
    </mc:Choice>
    <mc:Fallback xmlns="">
      <p:transition spd="slow" advTm="594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8" y="204799"/>
            <a:ext cx="557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Doing</a:t>
            </a:r>
            <a:r>
              <a:rPr lang="ko-KR" altLang="en-US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 </a:t>
            </a:r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&amp;</a:t>
            </a:r>
            <a:r>
              <a:rPr lang="ko-KR" altLang="en-US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 </a:t>
            </a:r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To</a:t>
            </a:r>
            <a:r>
              <a:rPr lang="ko-KR" altLang="en-US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 </a:t>
            </a:r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do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3F99A72-1A56-42F9-B6E5-949D920FA2F7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B001883-A83E-4E2D-B4A5-F9AD0BB44A64}"/>
              </a:ext>
            </a:extLst>
          </p:cNvPr>
          <p:cNvSpPr/>
          <p:nvPr/>
        </p:nvSpPr>
        <p:spPr>
          <a:xfrm>
            <a:off x="383317" y="1371884"/>
            <a:ext cx="6068637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Doing simplify</a:t>
            </a:r>
          </a:p>
          <a:p>
            <a:r>
              <a:rPr lang="en-US" altLang="ko-KR" sz="1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- From sensor to cloud (pub/subs model)</a:t>
            </a:r>
            <a:endParaRPr lang="en-US" altLang="ko-KR" sz="10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50D0F50-CC23-49D7-86F6-3028F9723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21" y="3103403"/>
            <a:ext cx="1870092" cy="15311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0C19605-EAF0-4590-A750-308E45D97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351" r="96216">
                        <a14:foregroundMark x1="10000" y1="35811" x2="10270" y2="37297"/>
                        <a14:foregroundMark x1="90135" y1="40676" x2="90811" y2="51486"/>
                        <a14:foregroundMark x1="92973" y1="43784" x2="93514" y2="48514"/>
                        <a14:foregroundMark x1="95000" y1="45000" x2="96351" y2="47838"/>
                        <a14:foregroundMark x1="6351" y1="38243" x2="7297" y2="44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2" y="2174114"/>
            <a:ext cx="2225364" cy="2225364"/>
          </a:xfrm>
          <a:prstGeom prst="rect">
            <a:avLst/>
          </a:prstGeom>
        </p:spPr>
      </p:pic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EECF9EF4-44FA-4065-A215-9A67402B5B00}"/>
              </a:ext>
            </a:extLst>
          </p:cNvPr>
          <p:cNvCxnSpPr/>
          <p:nvPr/>
        </p:nvCxnSpPr>
        <p:spPr>
          <a:xfrm flipV="1">
            <a:off x="3084216" y="4438337"/>
            <a:ext cx="900000" cy="1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그림 18">
            <a:extLst>
              <a:ext uri="{FF2B5EF4-FFF2-40B4-BE49-F238E27FC236}">
                <a16:creationId xmlns:a16="http://schemas.microsoft.com/office/drawing/2014/main" id="{6E5D5BCF-36FB-4B6C-84D6-FD2ED56FC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583" y="3720813"/>
            <a:ext cx="817245" cy="124905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212519A-EC24-46C8-8795-C2F43A4765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315" y="4127719"/>
            <a:ext cx="894534" cy="638185"/>
          </a:xfrm>
          <a:prstGeom prst="rect">
            <a:avLst/>
          </a:prstGeom>
        </p:spPr>
      </p:pic>
      <p:pic>
        <p:nvPicPr>
          <p:cNvPr id="25" name="Picture 4" descr="관련 이미지">
            <a:extLst>
              <a:ext uri="{FF2B5EF4-FFF2-40B4-BE49-F238E27FC236}">
                <a16:creationId xmlns:a16="http://schemas.microsoft.com/office/drawing/2014/main" id="{9F2200D7-AE10-440D-8D18-DB7B3C643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82" y="4070427"/>
            <a:ext cx="658102" cy="65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46A9CB96-AD5C-41BE-84E2-70F2933CE721}"/>
              </a:ext>
            </a:extLst>
          </p:cNvPr>
          <p:cNvCxnSpPr/>
          <p:nvPr/>
        </p:nvCxnSpPr>
        <p:spPr>
          <a:xfrm flipV="1">
            <a:off x="3084216" y="5932944"/>
            <a:ext cx="900000" cy="1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그림 26">
            <a:extLst>
              <a:ext uri="{FF2B5EF4-FFF2-40B4-BE49-F238E27FC236}">
                <a16:creationId xmlns:a16="http://schemas.microsoft.com/office/drawing/2014/main" id="{5072D9C0-5648-4980-9728-C6E015481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583" y="5215420"/>
            <a:ext cx="817245" cy="1249057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CD43602A-B85F-4FCF-9DE2-527F99A777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315" y="5622326"/>
            <a:ext cx="894534" cy="638185"/>
          </a:xfrm>
          <a:prstGeom prst="rect">
            <a:avLst/>
          </a:prstGeom>
        </p:spPr>
      </p:pic>
      <p:pic>
        <p:nvPicPr>
          <p:cNvPr id="4100" name="Picture 4" descr="cloudMQTT logo에 대한 이미지 검색결과">
            <a:extLst>
              <a:ext uri="{FF2B5EF4-FFF2-40B4-BE49-F238E27FC236}">
                <a16:creationId xmlns:a16="http://schemas.microsoft.com/office/drawing/2014/main" id="{E03E286B-2757-42E2-8AD5-5669AFE11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82" y="5583753"/>
            <a:ext cx="658102" cy="65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1EFE8C66-3A6E-4FC2-8F65-243643197A69}"/>
              </a:ext>
            </a:extLst>
          </p:cNvPr>
          <p:cNvSpPr/>
          <p:nvPr/>
        </p:nvSpPr>
        <p:spPr>
          <a:xfrm>
            <a:off x="6616739" y="1371883"/>
            <a:ext cx="532055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To do </a:t>
            </a:r>
          </a:p>
          <a:p>
            <a:pPr marL="342900" indent="-342900">
              <a:buFontTx/>
              <a:buChar char="-"/>
            </a:pPr>
            <a:r>
              <a:rPr lang="en-US" altLang="ko-KR" sz="1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battery charger</a:t>
            </a:r>
          </a:p>
          <a:p>
            <a:pPr marL="342900" indent="-342900">
              <a:buFontTx/>
              <a:buChar char="-"/>
            </a:pPr>
            <a:r>
              <a:rPr lang="en-US" altLang="ko-KR" sz="1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case</a:t>
            </a:r>
          </a:p>
          <a:p>
            <a:pPr marL="342900" indent="-342900">
              <a:buFontTx/>
              <a:buChar char="-"/>
            </a:pPr>
            <a:r>
              <a:rPr lang="en-US" altLang="ko-KR" sz="1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pcb</a:t>
            </a:r>
          </a:p>
          <a:p>
            <a:pPr marL="342900" indent="-342900">
              <a:buFontTx/>
              <a:buChar char="-"/>
            </a:pPr>
            <a:r>
              <a:rPr lang="en-US" altLang="ko-KR" sz="1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and so on …</a:t>
            </a:r>
            <a:endParaRPr lang="en-US" altLang="ko-KR" sz="10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CEB623CC-C7B8-4F1B-8F9E-DF117CA1602E}"/>
              </a:ext>
            </a:extLst>
          </p:cNvPr>
          <p:cNvSpPr/>
          <p:nvPr/>
        </p:nvSpPr>
        <p:spPr>
          <a:xfrm>
            <a:off x="3226790" y="3747545"/>
            <a:ext cx="62809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https</a:t>
            </a:r>
            <a:endParaRPr lang="en-US" altLang="ko-KR" sz="10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762224AB-5E33-4513-8138-80F52D94D5F1}"/>
              </a:ext>
            </a:extLst>
          </p:cNvPr>
          <p:cNvSpPr/>
          <p:nvPr/>
        </p:nvSpPr>
        <p:spPr>
          <a:xfrm>
            <a:off x="3226790" y="5242151"/>
            <a:ext cx="62809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400" dirty="0" err="1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mqtt</a:t>
            </a:r>
            <a:endParaRPr lang="en-US" altLang="ko-KR" sz="10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5B12DB6C-7BC9-4DF0-90D7-97E1D9AE5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873" y="1893863"/>
            <a:ext cx="2302706" cy="3070274"/>
          </a:xfrm>
          <a:prstGeom prst="rect">
            <a:avLst/>
          </a:prstGeom>
        </p:spPr>
      </p:pic>
      <p:graphicFrame>
        <p:nvGraphicFramePr>
          <p:cNvPr id="36" name="표 35">
            <a:extLst>
              <a:ext uri="{FF2B5EF4-FFF2-40B4-BE49-F238E27FC236}">
                <a16:creationId xmlns:a16="http://schemas.microsoft.com/office/drawing/2014/main" id="{4D45C382-1D70-47A0-AE9F-CC48FB181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193994"/>
              </p:ext>
            </p:extLst>
          </p:nvPr>
        </p:nvGraphicFramePr>
        <p:xfrm>
          <a:off x="7076235" y="5163231"/>
          <a:ext cx="412034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409">
                  <a:extLst>
                    <a:ext uri="{9D8B030D-6E8A-4147-A177-3AD203B41FA5}">
                      <a16:colId xmlns:a16="http://schemas.microsoft.com/office/drawing/2014/main" val="368095915"/>
                    </a:ext>
                  </a:extLst>
                </a:gridCol>
                <a:gridCol w="2091690">
                  <a:extLst>
                    <a:ext uri="{9D8B030D-6E8A-4147-A177-3AD203B41FA5}">
                      <a16:colId xmlns:a16="http://schemas.microsoft.com/office/drawing/2014/main" val="2632048733"/>
                    </a:ext>
                  </a:extLst>
                </a:gridCol>
                <a:gridCol w="817245">
                  <a:extLst>
                    <a:ext uri="{9D8B030D-6E8A-4147-A177-3AD203B41FA5}">
                      <a16:colId xmlns:a16="http://schemas.microsoft.com/office/drawing/2014/main" val="39637291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구분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모델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가격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372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충전 모듈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TP4056 1A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-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424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USB </a:t>
                      </a:r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출력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USB output DC-DC boost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-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615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2</a:t>
                      </a:r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차 전지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18650 (Li-ion | LiPo)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-</a:t>
                      </a:r>
                      <a:endParaRPr lang="ko-KR" alt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16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738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5"/>
    </mc:Choice>
    <mc:Fallback xmlns="">
      <p:transition spd="slow" advTm="59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8" y="204799"/>
            <a:ext cx="4333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About our interest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/>
          <p:nvPr/>
        </p:nvCxnSpPr>
        <p:spPr>
          <a:xfrm>
            <a:off x="-134112" y="1132141"/>
            <a:ext cx="47548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284B00B-6994-4347-857A-91225EB8F918}"/>
              </a:ext>
            </a:extLst>
          </p:cNvPr>
          <p:cNvSpPr txBox="1"/>
          <p:nvPr/>
        </p:nvSpPr>
        <p:spPr>
          <a:xfrm>
            <a:off x="982602" y="2367171"/>
            <a:ext cx="102267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“We are concerned about social and environmental wellness”</a:t>
            </a:r>
            <a:endParaRPr lang="ko-KR" altLang="en-US" sz="5400" b="1" spc="-150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63B3F-386E-4A79-A9A5-1E629FCCA1B5}"/>
              </a:ext>
            </a:extLst>
          </p:cNvPr>
          <p:cNvSpPr txBox="1"/>
          <p:nvPr/>
        </p:nvSpPr>
        <p:spPr>
          <a:xfrm>
            <a:off x="0" y="4935823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spc="-15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with “D”</a:t>
            </a:r>
            <a:endParaRPr lang="ko-KR" altLang="en-US" sz="7200" b="1" spc="-150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04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7"/>
    </mc:Choice>
    <mc:Fallback xmlns="">
      <p:transition spd="slow" advTm="800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8" y="204799"/>
            <a:ext cx="557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Demonstration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>
            <a:extLst>
              <a:ext uri="{FF2B5EF4-FFF2-40B4-BE49-F238E27FC236}">
                <a16:creationId xmlns:a16="http://schemas.microsoft.com/office/drawing/2014/main" id="{08D8CF2F-849E-489F-A0BD-4F575ABBBCF9}"/>
              </a:ext>
            </a:extLst>
          </p:cNvPr>
          <p:cNvGrpSpPr/>
          <p:nvPr/>
        </p:nvGrpSpPr>
        <p:grpSpPr>
          <a:xfrm>
            <a:off x="496421" y="1351594"/>
            <a:ext cx="4316739" cy="3712737"/>
            <a:chOff x="496421" y="1351594"/>
            <a:chExt cx="5773752" cy="5118438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F51F21D-5A14-4F0E-9B67-41FA0CF02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135" y="1351598"/>
              <a:ext cx="2750038" cy="5118434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BA7D7F7-3C11-4C50-9333-189D5242E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421" y="1351594"/>
              <a:ext cx="2750038" cy="5118438"/>
            </a:xfrm>
            <a:prstGeom prst="rect">
              <a:avLst/>
            </a:prstGeom>
          </p:spPr>
        </p:pic>
      </p:grpSp>
      <p:pic>
        <p:nvPicPr>
          <p:cNvPr id="8" name="KakaoTalk_Video_20190404_1118_29_045">
            <a:hlinkClick r:id="" action="ppaction://media"/>
            <a:extLst>
              <a:ext uri="{FF2B5EF4-FFF2-40B4-BE49-F238E27FC236}">
                <a16:creationId xmlns:a16="http://schemas.microsoft.com/office/drawing/2014/main" id="{098DBD11-255B-4B00-87EA-F9720B012E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7773" y="1351593"/>
            <a:ext cx="6605586" cy="3712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2549E8-D2EF-4CBD-AA88-53EE41664100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5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5"/>
    </mc:Choice>
    <mc:Fallback xmlns="">
      <p:transition spd="slow" advTm="5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FF89791-4A2F-4CBB-909A-5CFF88B2F466}"/>
              </a:ext>
            </a:extLst>
          </p:cNvPr>
          <p:cNvSpPr txBox="1"/>
          <p:nvPr/>
        </p:nvSpPr>
        <p:spPr>
          <a:xfrm>
            <a:off x="0" y="222867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Thank You</a:t>
            </a:r>
            <a:endParaRPr lang="ko-KR" altLang="en-US" sz="72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6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9"/>
    </mc:Choice>
    <mc:Fallback xmlns="">
      <p:transition spd="slow" advTm="546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7" y="204799"/>
            <a:ext cx="4808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About team “Plus D”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2909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284B00B-6994-4347-857A-91225EB8F918}"/>
              </a:ext>
            </a:extLst>
          </p:cNvPr>
          <p:cNvSpPr txBox="1"/>
          <p:nvPr/>
        </p:nvSpPr>
        <p:spPr>
          <a:xfrm>
            <a:off x="4923357" y="2228810"/>
            <a:ext cx="147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Daily</a:t>
            </a:r>
            <a:endParaRPr lang="ko-KR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74C2D3-E188-4C3F-85CB-90F3EB2E301E}"/>
              </a:ext>
            </a:extLst>
          </p:cNvPr>
          <p:cNvSpPr txBox="1"/>
          <p:nvPr/>
        </p:nvSpPr>
        <p:spPr>
          <a:xfrm>
            <a:off x="4026544" y="1274028"/>
            <a:ext cx="1945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Design</a:t>
            </a:r>
            <a:endParaRPr lang="ko-KR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0B4D35-5227-41A6-BB44-FC9AFEA15290}"/>
              </a:ext>
            </a:extLst>
          </p:cNvPr>
          <p:cNvSpPr txBox="1"/>
          <p:nvPr/>
        </p:nvSpPr>
        <p:spPr>
          <a:xfrm>
            <a:off x="3541776" y="5992599"/>
            <a:ext cx="2119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Digital</a:t>
            </a:r>
            <a:endParaRPr lang="ko-KR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BEF0B5-93D5-4BFE-B3DD-960F7ADDA0C9}"/>
              </a:ext>
            </a:extLst>
          </p:cNvPr>
          <p:cNvSpPr txBox="1"/>
          <p:nvPr/>
        </p:nvSpPr>
        <p:spPr>
          <a:xfrm>
            <a:off x="5736510" y="5437624"/>
            <a:ext cx="1200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Do</a:t>
            </a:r>
            <a:endParaRPr lang="ko-KR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352201-3D84-4C29-BC33-EF63F31CCE09}"/>
              </a:ext>
            </a:extLst>
          </p:cNvPr>
          <p:cNvSpPr txBox="1"/>
          <p:nvPr/>
        </p:nvSpPr>
        <p:spPr>
          <a:xfrm>
            <a:off x="5814188" y="4719975"/>
            <a:ext cx="1476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Diet</a:t>
            </a:r>
            <a:endParaRPr lang="ko-KR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7A0E4C-E59A-4970-8654-E288BD809D3B}"/>
              </a:ext>
            </a:extLst>
          </p:cNvPr>
          <p:cNvSpPr txBox="1"/>
          <p:nvPr/>
        </p:nvSpPr>
        <p:spPr>
          <a:xfrm>
            <a:off x="4750487" y="5260835"/>
            <a:ext cx="145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Data</a:t>
            </a:r>
            <a:endParaRPr lang="ko-KR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1AEE1DBF-1BCE-4DBA-ABF4-FF6FC679ADB6}"/>
              </a:ext>
            </a:extLst>
          </p:cNvPr>
          <p:cNvSpPr/>
          <p:nvPr/>
        </p:nvSpPr>
        <p:spPr>
          <a:xfrm>
            <a:off x="694564" y="1616326"/>
            <a:ext cx="4202047" cy="42630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03284F-2817-4691-BF2A-701D45047201}"/>
              </a:ext>
            </a:extLst>
          </p:cNvPr>
          <p:cNvSpPr txBox="1"/>
          <p:nvPr/>
        </p:nvSpPr>
        <p:spPr>
          <a:xfrm>
            <a:off x="949283" y="3002904"/>
            <a:ext cx="3666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Social &amp;</a:t>
            </a:r>
          </a:p>
          <a:p>
            <a:pPr algn="ctr"/>
            <a:r>
              <a:rPr lang="en-US" altLang="ko-KR" sz="4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Environment</a:t>
            </a:r>
            <a:endParaRPr lang="ko-KR" altLang="en-US" sz="4400" b="1" spc="-150" dirty="0">
              <a:latin typeface="Palatino Linotype" panose="020405020505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46C5DF-FF8A-43A3-93F6-026BBC9A2F04}"/>
              </a:ext>
            </a:extLst>
          </p:cNvPr>
          <p:cNvSpPr txBox="1"/>
          <p:nvPr/>
        </p:nvSpPr>
        <p:spPr>
          <a:xfrm>
            <a:off x="5612959" y="1521143"/>
            <a:ext cx="2908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Development</a:t>
            </a:r>
            <a:endParaRPr lang="ko-KR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5746B513-DF69-4B88-B52D-676E68077E1B}"/>
              </a:ext>
            </a:extLst>
          </p:cNvPr>
          <p:cNvSpPr/>
          <p:nvPr/>
        </p:nvSpPr>
        <p:spPr>
          <a:xfrm>
            <a:off x="7679055" y="1610255"/>
            <a:ext cx="4202047" cy="426306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11D7AA-816A-495A-83EB-334E4C768230}"/>
              </a:ext>
            </a:extLst>
          </p:cNvPr>
          <p:cNvSpPr txBox="1"/>
          <p:nvPr/>
        </p:nvSpPr>
        <p:spPr>
          <a:xfrm>
            <a:off x="7916598" y="3382363"/>
            <a:ext cx="3755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Wellness</a:t>
            </a:r>
            <a:endParaRPr lang="ko-KR" altLang="en-US" sz="4400" b="1" spc="-150" dirty="0">
              <a:latin typeface="Palatino Linotype" panose="0204050205050503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53D0B6-64BF-403A-813C-B9F33E993BC0}"/>
              </a:ext>
            </a:extLst>
          </p:cNvPr>
          <p:cNvSpPr txBox="1"/>
          <p:nvPr/>
        </p:nvSpPr>
        <p:spPr>
          <a:xfrm>
            <a:off x="6820724" y="5006975"/>
            <a:ext cx="2165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Dine</a:t>
            </a:r>
            <a:endParaRPr lang="ko-KR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6D5263-0D49-482F-A13F-52F422FDEAF9}"/>
              </a:ext>
            </a:extLst>
          </p:cNvPr>
          <p:cNvSpPr txBox="1"/>
          <p:nvPr/>
        </p:nvSpPr>
        <p:spPr>
          <a:xfrm>
            <a:off x="6157202" y="2252907"/>
            <a:ext cx="147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Desire</a:t>
            </a:r>
            <a:endParaRPr lang="ko-KR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689065D5-B4A7-408E-8E1C-41EBE9E1E1C7}"/>
              </a:ext>
            </a:extLst>
          </p:cNvPr>
          <p:cNvCxnSpPr>
            <a:cxnSpLocks/>
            <a:stCxn id="6" idx="6"/>
            <a:endCxn id="19" idx="2"/>
          </p:cNvCxnSpPr>
          <p:nvPr/>
        </p:nvCxnSpPr>
        <p:spPr>
          <a:xfrm flipV="1">
            <a:off x="4896611" y="3741787"/>
            <a:ext cx="2782444" cy="60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0B5B0D7-87DE-4522-845A-CB9F5D51A616}"/>
              </a:ext>
            </a:extLst>
          </p:cNvPr>
          <p:cNvSpPr txBox="1"/>
          <p:nvPr/>
        </p:nvSpPr>
        <p:spPr>
          <a:xfrm>
            <a:off x="4750488" y="3006298"/>
            <a:ext cx="2652724" cy="152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Plus </a:t>
            </a:r>
          </a:p>
          <a:p>
            <a:pPr algn="ctr">
              <a:lnSpc>
                <a:spcPct val="120000"/>
              </a:lnSpc>
            </a:pPr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“D” value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9BB32F-8E65-4EDB-B3D2-43CD944650BB}"/>
              </a:ext>
            </a:extLst>
          </p:cNvPr>
          <p:cNvSpPr txBox="1"/>
          <p:nvPr/>
        </p:nvSpPr>
        <p:spPr>
          <a:xfrm>
            <a:off x="6485517" y="5605027"/>
            <a:ext cx="2165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Dynamic</a:t>
            </a:r>
            <a:endParaRPr lang="ko-KR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34E1D3-8C4B-4B8B-9EF8-840069D7D553}"/>
              </a:ext>
            </a:extLst>
          </p:cNvPr>
          <p:cNvSpPr txBox="1"/>
          <p:nvPr/>
        </p:nvSpPr>
        <p:spPr>
          <a:xfrm>
            <a:off x="5261899" y="6119617"/>
            <a:ext cx="2165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Drive</a:t>
            </a:r>
            <a:endParaRPr lang="ko-KR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5CD136-6EAC-49A7-8639-41372A2C7326}"/>
              </a:ext>
            </a:extLst>
          </p:cNvPr>
          <p:cNvSpPr txBox="1"/>
          <p:nvPr/>
        </p:nvSpPr>
        <p:spPr>
          <a:xfrm>
            <a:off x="6552387" y="872859"/>
            <a:ext cx="2908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vitamin D</a:t>
            </a:r>
            <a:endParaRPr lang="ko-KR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E82F9D-8E24-484E-B4CF-B3256385E368}"/>
              </a:ext>
            </a:extLst>
          </p:cNvPr>
          <p:cNvSpPr txBox="1"/>
          <p:nvPr/>
        </p:nvSpPr>
        <p:spPr>
          <a:xfrm>
            <a:off x="7936840" y="6032500"/>
            <a:ext cx="1663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Deep dive</a:t>
            </a:r>
            <a:endParaRPr lang="ko-KR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5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3"/>
    </mc:Choice>
    <mc:Fallback xmlns="">
      <p:transition spd="slow" advTm="578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/>
          <p:nvPr/>
        </p:nvCxnSpPr>
        <p:spPr>
          <a:xfrm>
            <a:off x="-134112" y="1132141"/>
            <a:ext cx="47209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그림 23">
            <a:extLst>
              <a:ext uri="{FF2B5EF4-FFF2-40B4-BE49-F238E27FC236}">
                <a16:creationId xmlns:a16="http://schemas.microsoft.com/office/drawing/2014/main" id="{170384FE-C0F8-4E18-BC8A-C02CC6F003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01" y="4884003"/>
            <a:ext cx="1172635" cy="1440000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68D599F3-E586-4474-ADD4-CFD21A215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02" y="3213031"/>
            <a:ext cx="1172635" cy="144000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0B432C5-2021-4873-AB8B-D16A49B2E082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1823602" y="1542059"/>
            <a:ext cx="1172634" cy="1440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B3D989-9A43-41BE-8EBE-0595920DC0C3}"/>
              </a:ext>
            </a:extLst>
          </p:cNvPr>
          <p:cNvSpPr txBox="1"/>
          <p:nvPr/>
        </p:nvSpPr>
        <p:spPr>
          <a:xfrm>
            <a:off x="440057" y="357199"/>
            <a:ext cx="5187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나눔명조" panose="02020603020101020101" pitchFamily="18" charset="-127"/>
              </a:rPr>
              <a:t>Plus</a:t>
            </a:r>
            <a:r>
              <a:rPr lang="ko-KR" altLang="en-US" sz="4000" b="1" spc="-150" dirty="0">
                <a:latin typeface="Palatino Linotype" panose="02040502050505030304" pitchFamily="18" charset="0"/>
                <a:ea typeface="나눔명조" panose="02020603020101020101" pitchFamily="18" charset="-127"/>
              </a:rPr>
              <a:t> </a:t>
            </a:r>
            <a:r>
              <a:rPr lang="en-US" altLang="ko-KR" sz="4000" b="1" spc="-150" dirty="0">
                <a:latin typeface="Palatino Linotype" panose="02040502050505030304" pitchFamily="18" charset="0"/>
                <a:ea typeface="나눔명조" panose="02020603020101020101" pitchFamily="18" charset="-127"/>
              </a:rPr>
              <a:t>D’s Astronaut</a:t>
            </a:r>
            <a:endParaRPr lang="ko-KR" altLang="en-US" sz="4000" b="1" spc="-150" dirty="0">
              <a:latin typeface="Palatino Linotype" panose="02040502050505030304" pitchFamily="18" charset="0"/>
              <a:ea typeface="나눔명조" panose="02020603020101020101" pitchFamily="18" charset="-127"/>
            </a:endParaRPr>
          </a:p>
        </p:txBody>
      </p:sp>
      <p:pic>
        <p:nvPicPr>
          <p:cNvPr id="11" name="Picture 4" descr="astronaut icon vector에 대한 이미지 검색결과">
            <a:extLst>
              <a:ext uri="{FF2B5EF4-FFF2-40B4-BE49-F238E27FC236}">
                <a16:creationId xmlns:a16="http://schemas.microsoft.com/office/drawing/2014/main" id="{AA886264-F371-486C-912A-839CE54E9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49" y="3733975"/>
            <a:ext cx="1643730" cy="175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61453B8A-2F90-4D7A-A1E7-6D6A671615A9}"/>
              </a:ext>
            </a:extLst>
          </p:cNvPr>
          <p:cNvSpPr/>
          <p:nvPr/>
        </p:nvSpPr>
        <p:spPr>
          <a:xfrm>
            <a:off x="3294197" y="4882680"/>
            <a:ext cx="5400000" cy="1032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최화섭 </a:t>
            </a:r>
            <a:r>
              <a:rPr lang="en-US" altLang="ko-KR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ko-KR" altLang="en-US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現</a:t>
            </a:r>
            <a:r>
              <a:rPr lang="en-US" altLang="ko-KR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  <a:r>
              <a:rPr lang="ko-KR" altLang="en-US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스마트앱 </a:t>
            </a:r>
            <a:r>
              <a:rPr lang="en-US" altLang="ko-KR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/ </a:t>
            </a:r>
            <a:r>
              <a:rPr lang="ko-KR" altLang="en-US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증강현실 전문</a:t>
            </a:r>
            <a:r>
              <a:rPr lang="en-US" altLang="ko-KR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,</a:t>
            </a:r>
            <a:r>
              <a:rPr lang="ko-KR" altLang="en-US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  <a:r>
              <a:rPr lang="en-US" altLang="ko-KR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‘</a:t>
            </a:r>
            <a:r>
              <a:rPr lang="ko-KR" altLang="en-US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포자</a:t>
            </a:r>
            <a:r>
              <a:rPr lang="en-US" altLang="ko-KR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’</a:t>
            </a:r>
            <a:r>
              <a:rPr lang="ko-KR" altLang="en-US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대표</a:t>
            </a:r>
            <a:r>
              <a:rPr lang="en-US" altLang="ko-KR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)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ko-KR" sz="12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前 카카오</a:t>
            </a: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/</a:t>
            </a: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멜론 소프트웨어 엔지니어</a:t>
            </a:r>
            <a:endParaRPr lang="en-US" altLang="ko-KR" sz="12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前 여기어때 창립멤버</a:t>
            </a:r>
            <a:endParaRPr lang="en-US" altLang="ko-KR" sz="12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B4813F1-5DEF-426E-9811-551687C59FC2}"/>
              </a:ext>
            </a:extLst>
          </p:cNvPr>
          <p:cNvSpPr/>
          <p:nvPr/>
        </p:nvSpPr>
        <p:spPr>
          <a:xfrm>
            <a:off x="3294197" y="3213031"/>
            <a:ext cx="5400000" cy="1289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박다리아 </a:t>
            </a:r>
            <a:r>
              <a:rPr lang="en-US" altLang="ko-KR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ko-KR" altLang="en-US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現 </a:t>
            </a:r>
            <a:r>
              <a:rPr lang="en-US" altLang="ko-KR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Brand ‘Darlia’ </a:t>
            </a:r>
            <a:r>
              <a:rPr lang="ko-KR" altLang="en-US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디자이너</a:t>
            </a:r>
            <a:r>
              <a:rPr lang="en-US" altLang="ko-KR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/</a:t>
            </a:r>
            <a:r>
              <a:rPr lang="ko-KR" altLang="en-US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대표</a:t>
            </a:r>
            <a:r>
              <a:rPr lang="en-US" altLang="ko-KR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ko-KR" sz="12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Artist Phoebe(</a:t>
            </a: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뵈뵈</a:t>
            </a: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), </a:t>
            </a: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불변의가치</a:t>
            </a: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갤러리 전시</a:t>
            </a: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, ‘</a:t>
            </a: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이야기살롱’ 공연기획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前 세종문화예술회관 </a:t>
            </a: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M Theater Sound Designer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前 ‘</a:t>
            </a: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Bridging Child’ </a:t>
            </a: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문화예술 사회적기업 대표</a:t>
            </a: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, </a:t>
            </a: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영어 번역가</a:t>
            </a:r>
            <a:r>
              <a:rPr lang="ko-KR" altLang="en-US" sz="1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F67E199-4370-422F-AABC-F745D29AF9CD}"/>
              </a:ext>
            </a:extLst>
          </p:cNvPr>
          <p:cNvSpPr/>
          <p:nvPr/>
        </p:nvSpPr>
        <p:spPr>
          <a:xfrm>
            <a:off x="3294197" y="1543066"/>
            <a:ext cx="5400000" cy="1106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황해연 </a:t>
            </a:r>
            <a:r>
              <a:rPr lang="en-US" altLang="ko-KR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ko-KR" altLang="en-US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사업개발</a:t>
            </a:r>
            <a:r>
              <a:rPr lang="en-US" altLang="ko-KR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/[</a:t>
            </a:r>
            <a:r>
              <a:rPr lang="ko-KR" altLang="en-US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기술</a:t>
            </a:r>
            <a:r>
              <a:rPr lang="en-US" altLang="ko-KR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]</a:t>
            </a:r>
            <a:r>
              <a:rPr lang="ko-KR" altLang="en-US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영업</a:t>
            </a:r>
            <a:r>
              <a:rPr lang="en-US" altLang="ko-KR" sz="16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)</a:t>
            </a:r>
          </a:p>
          <a:p>
            <a:pPr>
              <a:lnSpc>
                <a:spcPct val="120000"/>
              </a:lnSpc>
            </a:pPr>
            <a:endParaRPr lang="en-US" altLang="ko-KR" sz="16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前 이루온</a:t>
            </a: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코스닥</a:t>
            </a: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) </a:t>
            </a: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창립멤버</a:t>
            </a: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, </a:t>
            </a: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이동통신 엔지니어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前 </a:t>
            </a: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LG</a:t>
            </a: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전자 통신부분 엔지니어 </a:t>
            </a: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ko-KR" altLang="en-US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교환기응용서비스</a:t>
            </a: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)</a:t>
            </a:r>
            <a:endParaRPr lang="ko-KR" altLang="en-US" sz="12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64013E-6789-4876-9AAA-977C84248B14}"/>
              </a:ext>
            </a:extLst>
          </p:cNvPr>
          <p:cNvSpPr txBox="1"/>
          <p:nvPr/>
        </p:nvSpPr>
        <p:spPr>
          <a:xfrm>
            <a:off x="1823601" y="2585102"/>
            <a:ext cx="1165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hustler</a:t>
            </a:r>
            <a:endParaRPr lang="ko-KR" altLang="en-US" sz="2000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67043D-48D3-4F19-B3D3-8DF6F19F7DDB}"/>
              </a:ext>
            </a:extLst>
          </p:cNvPr>
          <p:cNvSpPr txBox="1"/>
          <p:nvPr/>
        </p:nvSpPr>
        <p:spPr>
          <a:xfrm>
            <a:off x="1830764" y="4252921"/>
            <a:ext cx="1165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hipster</a:t>
            </a:r>
            <a:endParaRPr lang="ko-KR" altLang="en-US" sz="2000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8FA073-9793-45FF-8A14-6BCEB821E2D7}"/>
              </a:ext>
            </a:extLst>
          </p:cNvPr>
          <p:cNvSpPr txBox="1"/>
          <p:nvPr/>
        </p:nvSpPr>
        <p:spPr>
          <a:xfrm>
            <a:off x="1823601" y="5923893"/>
            <a:ext cx="1165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hacker</a:t>
            </a:r>
            <a:endParaRPr lang="ko-KR" altLang="en-US" sz="2000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311B148-8DB5-41F0-8B54-BB36F12EB5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395" y="2200918"/>
            <a:ext cx="2400000" cy="180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997DC06-A7B0-4357-90D5-1D532821C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236" y="3395595"/>
            <a:ext cx="1620130" cy="25647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FF0009D-1098-429E-98D8-F166517353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509">
            <a:off x="8927958" y="725674"/>
            <a:ext cx="2806878" cy="210515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835480E3-D031-49BD-A0ED-99CB46FAA5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6111">
            <a:off x="8627031" y="4544508"/>
            <a:ext cx="2520000" cy="189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C29A5E7-A2E8-4D9F-81D3-5A6B042719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3891">
            <a:off x="7949354" y="3720779"/>
            <a:ext cx="2560048" cy="180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150" name="Picture 6" descr="ISS png에 대한 이미지 검색결과">
            <a:extLst>
              <a:ext uri="{FF2B5EF4-FFF2-40B4-BE49-F238E27FC236}">
                <a16:creationId xmlns:a16="http://schemas.microsoft.com/office/drawing/2014/main" id="{B3474C35-C70E-45CA-AA08-7DE2A2C21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6" y="2001980"/>
            <a:ext cx="1028268" cy="72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1E317B2-554F-4259-85D2-122BB273D03E}"/>
              </a:ext>
            </a:extLst>
          </p:cNvPr>
          <p:cNvSpPr txBox="1"/>
          <p:nvPr/>
        </p:nvSpPr>
        <p:spPr>
          <a:xfrm rot="16200000">
            <a:off x="-189484" y="3411124"/>
            <a:ext cx="3459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sz="5400" b="1" spc="-150" dirty="0">
                <a:solidFill>
                  <a:schemeClr val="accent4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  <a:ea typeface="나눔명조" panose="02020603020101020101" pitchFamily="18" charset="-127"/>
              </a:rPr>
              <a:t>Hackathon</a:t>
            </a:r>
            <a:endParaRPr lang="ko-KR" altLang="en-US" sz="5400" b="1" spc="-150" dirty="0">
              <a:solidFill>
                <a:schemeClr val="accent4">
                  <a:lumMod val="40000"/>
                  <a:lumOff val="60000"/>
                </a:schemeClr>
              </a:solidFill>
              <a:latin typeface="Palatino Linotype" panose="02040502050505030304" pitchFamily="18" charset="0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887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2"/>
    </mc:Choice>
    <mc:Fallback xmlns="">
      <p:transition spd="slow" advTm="562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D738C6DC-8790-41AD-875B-EB32ED41E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56" y="3654624"/>
            <a:ext cx="3127575" cy="3127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8" y="204799"/>
            <a:ext cx="557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Our 4</a:t>
            </a:r>
            <a:r>
              <a:rPr lang="en-US" altLang="ko-KR" sz="4000" b="1" spc="-150" baseline="3000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th</a:t>
            </a:r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 Project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417AF86-FF85-4DF5-9A5C-B9D0361D36EA}"/>
              </a:ext>
            </a:extLst>
          </p:cNvPr>
          <p:cNvSpPr txBox="1"/>
          <p:nvPr/>
        </p:nvSpPr>
        <p:spPr>
          <a:xfrm>
            <a:off x="1092330" y="2228671"/>
            <a:ext cx="5915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“Blue Eye”</a:t>
            </a:r>
            <a:endParaRPr lang="ko-KR" altLang="en-US" sz="7200" b="1" spc="-150" dirty="0"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C8D0E-4F30-4500-B3A9-B937675C8D16}"/>
              </a:ext>
            </a:extLst>
          </p:cNvPr>
          <p:cNvSpPr txBox="1"/>
          <p:nvPr/>
        </p:nvSpPr>
        <p:spPr>
          <a:xfrm>
            <a:off x="1574339" y="3429000"/>
            <a:ext cx="6974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Adobe Fan Heiti Std B" panose="020B0700000000000000" pitchFamily="34" charset="-128"/>
              </a:rPr>
              <a:t>= more informal</a:t>
            </a:r>
            <a:endParaRPr lang="ko-KR" altLang="en-US" sz="5400" b="1" spc="-150" dirty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68EE7A2-EBAF-4379-A86E-E691A18C7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132" y="0"/>
            <a:ext cx="3727667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2C57DBF2-6347-44A8-8576-E00331D9D0C1}"/>
              </a:ext>
            </a:extLst>
          </p:cNvPr>
          <p:cNvSpPr/>
          <p:nvPr/>
        </p:nvSpPr>
        <p:spPr>
          <a:xfrm>
            <a:off x="199761" y="6382089"/>
            <a:ext cx="3204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스마트 욕창방지 방석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ko-KR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매트</a:t>
            </a:r>
            <a:r>
              <a:rPr lang="en-US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)</a:t>
            </a:r>
            <a:endParaRPr lang="ko-KR" alt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51A0698-AAD6-4B30-B903-D31BD0F5AC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6045" y="2525082"/>
            <a:ext cx="891008" cy="60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7"/>
    </mc:Choice>
    <mc:Fallback xmlns="">
      <p:transition spd="slow" advTm="566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8" y="204799"/>
            <a:ext cx="557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Background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417AF86-FF85-4DF5-9A5C-B9D0361D36EA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A864377-37E3-4A49-BA71-C54E66DAF3A5}"/>
              </a:ext>
            </a:extLst>
          </p:cNvPr>
          <p:cNvSpPr/>
          <p:nvPr/>
        </p:nvSpPr>
        <p:spPr>
          <a:xfrm>
            <a:off x="457761" y="1269107"/>
            <a:ext cx="11276477" cy="501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욕창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褥瘡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; Decubitus ulcer 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압박궤양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) 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이란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- 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신체 특정부위에 지속적 압박 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혈액순환 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x) → 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피부 괴사 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→ 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세균침투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/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패혈증</a:t>
            </a:r>
            <a:endParaRPr lang="en-US" altLang="ko-KR" sz="24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욕창방지매트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/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방석 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= 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신체를 움직이지 못하는 중환자에게 필수 의료기</a:t>
            </a:r>
            <a:endParaRPr lang="en-US" altLang="ko-KR" sz="24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기존 욕창방지 방석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매트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)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의 문제점 </a:t>
            </a:r>
            <a:endParaRPr lang="en-US" altLang="ko-KR" sz="24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- 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기기적 오류감지 못함 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에어호스 이탈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/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꼬임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, 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공기주머니 미 동작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환자상태를 모름 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대부분의 환자는 스스로 체위 변환 및 의사소통 불가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병원에서의 욕창 유발률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(4.7~32.1%, 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중환자실 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30~40%) = 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의료사고 </a:t>
            </a:r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X, </a:t>
            </a:r>
            <a:r>
              <a:rPr lang="ko-KR" altLang="en-US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환자 실수</a:t>
            </a:r>
            <a:endParaRPr lang="en-US" altLang="ko-KR" sz="24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200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>
                <a:solidFill>
                  <a:schemeClr val="accent1">
                    <a:lumMod val="7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환자의 압력상태를 측정하고</a:t>
            </a:r>
            <a:r>
              <a:rPr lang="en-US" altLang="ko-KR" sz="2400" dirty="0">
                <a:solidFill>
                  <a:schemeClr val="accent1">
                    <a:lumMod val="7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, </a:t>
            </a:r>
            <a:r>
              <a:rPr lang="ko-KR" altLang="en-US" sz="2400" dirty="0">
                <a:solidFill>
                  <a:schemeClr val="accent1">
                    <a:lumMod val="7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압력을 적절히 분산하고 환자상태를 보호자에게 고지</a:t>
            </a:r>
            <a:endParaRPr lang="en-US" altLang="ko-KR" sz="2400" dirty="0">
              <a:solidFill>
                <a:schemeClr val="accent1">
                  <a:lumMod val="75000"/>
                </a:schemeClr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39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7" y="204799"/>
            <a:ext cx="6918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Systems configuration (early)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3DF68E61-FDFA-4540-A269-A18A96C99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906" y="2508818"/>
            <a:ext cx="817245" cy="124905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EDD49A8-A048-4BE8-B595-B61FB4271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483" y="2183506"/>
            <a:ext cx="1324990" cy="25791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FAEBBB6-81D8-4E29-88EE-5E84AA89F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84" y="2508819"/>
            <a:ext cx="1249056" cy="1249056"/>
          </a:xfrm>
          <a:prstGeom prst="rect">
            <a:avLst/>
          </a:prstGeom>
        </p:spPr>
      </p:pic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4DD959BA-0155-4F46-965B-5ACD166D7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213645"/>
              </p:ext>
            </p:extLst>
          </p:nvPr>
        </p:nvGraphicFramePr>
        <p:xfrm>
          <a:off x="667408" y="3998155"/>
          <a:ext cx="5486229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409">
                  <a:extLst>
                    <a:ext uri="{9D8B030D-6E8A-4147-A177-3AD203B41FA5}">
                      <a16:colId xmlns:a16="http://schemas.microsoft.com/office/drawing/2014/main" val="368095915"/>
                    </a:ext>
                  </a:extLst>
                </a:gridCol>
                <a:gridCol w="2091690">
                  <a:extLst>
                    <a:ext uri="{9D8B030D-6E8A-4147-A177-3AD203B41FA5}">
                      <a16:colId xmlns:a16="http://schemas.microsoft.com/office/drawing/2014/main" val="2632048733"/>
                    </a:ext>
                  </a:extLst>
                </a:gridCol>
                <a:gridCol w="1365885">
                  <a:extLst>
                    <a:ext uri="{9D8B030D-6E8A-4147-A177-3AD203B41FA5}">
                      <a16:colId xmlns:a16="http://schemas.microsoft.com/office/drawing/2014/main" val="558900626"/>
                    </a:ext>
                  </a:extLst>
                </a:gridCol>
                <a:gridCol w="817245">
                  <a:extLst>
                    <a:ext uri="{9D8B030D-6E8A-4147-A177-3AD203B41FA5}">
                      <a16:colId xmlns:a16="http://schemas.microsoft.com/office/drawing/2014/main" val="39637291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구분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모델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역할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가격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372886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욕창 방지 방석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mdsx-16-5610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압력센서 </a:t>
                      </a:r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31</a:t>
                      </a:r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채널 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69,300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3212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sensor shield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997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arduino pro micro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수집 노드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3601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hc-05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블루투스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4,840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8275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방석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5,000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11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게이트웨이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DICO-L475VG-IOT01A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-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424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클라우드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arm pelion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mbed cloud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-</a:t>
                      </a:r>
                      <a:endParaRPr lang="ko-KR" alt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16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3</a:t>
                      </a:r>
                      <a:r>
                        <a:rPr lang="en-US" altLang="ko-KR" sz="1200" baseline="300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rd</a:t>
                      </a:r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 party cloud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heroku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service cloud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-</a:t>
                      </a:r>
                      <a:endParaRPr lang="ko-KR" alt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232864"/>
                  </a:ext>
                </a:extLst>
              </a:tr>
            </a:tbl>
          </a:graphicData>
        </a:graphic>
      </p:graphicFrame>
      <p:pic>
        <p:nvPicPr>
          <p:cNvPr id="12" name="그림 11">
            <a:extLst>
              <a:ext uri="{FF2B5EF4-FFF2-40B4-BE49-F238E27FC236}">
                <a16:creationId xmlns:a16="http://schemas.microsoft.com/office/drawing/2014/main" id="{A15B2DA6-4D7C-46A0-BC7A-5D5808360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29" y="2000113"/>
            <a:ext cx="1870092" cy="153113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197726C-7569-41D4-BB70-AEF5E58BA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51" r="96216">
                        <a14:foregroundMark x1="10000" y1="35811" x2="10270" y2="37297"/>
                        <a14:foregroundMark x1="90135" y1="40676" x2="90811" y2="51486"/>
                        <a14:foregroundMark x1="92973" y1="43784" x2="93514" y2="48514"/>
                        <a14:foregroundMark x1="95000" y1="45000" x2="96351" y2="47838"/>
                        <a14:foregroundMark x1="6351" y1="38243" x2="7297" y2="44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20" y="1070824"/>
            <a:ext cx="2225364" cy="2225364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F863EFF8-C656-492F-B3E4-E078D885EDF9}"/>
              </a:ext>
            </a:extLst>
          </p:cNvPr>
          <p:cNvSpPr/>
          <p:nvPr/>
        </p:nvSpPr>
        <p:spPr>
          <a:xfrm>
            <a:off x="2958247" y="2211617"/>
            <a:ext cx="10647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mdsx-16-5610</a:t>
            </a:r>
            <a:endParaRPr lang="ko-KR" altLang="en-US" sz="1000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C1B3AF27-0A91-4415-969D-D1B029020693}"/>
              </a:ext>
            </a:extLst>
          </p:cNvPr>
          <p:cNvSpPr/>
          <p:nvPr/>
        </p:nvSpPr>
        <p:spPr>
          <a:xfrm>
            <a:off x="2914499" y="3511654"/>
            <a:ext cx="5357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hc-05</a:t>
            </a:r>
            <a:endParaRPr lang="ko-KR" altLang="en-US" sz="1000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52FFBC4-EA71-4672-9A48-29F6551572E2}"/>
              </a:ext>
            </a:extLst>
          </p:cNvPr>
          <p:cNvSpPr/>
          <p:nvPr/>
        </p:nvSpPr>
        <p:spPr>
          <a:xfrm>
            <a:off x="754162" y="3200018"/>
            <a:ext cx="8963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sensor</a:t>
            </a:r>
            <a:r>
              <a:rPr lang="ko-KR" altLang="en-US" sz="10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  <a:r>
              <a:rPr lang="en-US" altLang="ko-KR" sz="10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shield</a:t>
            </a:r>
            <a:endParaRPr lang="ko-KR" altLang="en-US" sz="1000" dirty="0"/>
          </a:p>
        </p:txBody>
      </p:sp>
      <p:pic>
        <p:nvPicPr>
          <p:cNvPr id="1026" name="Picture 2" descr="hc-05 png에 대한 이미지 검색결과">
            <a:extLst>
              <a:ext uri="{FF2B5EF4-FFF2-40B4-BE49-F238E27FC236}">
                <a16:creationId xmlns:a16="http://schemas.microsoft.com/office/drawing/2014/main" id="{4697E56A-4B0E-4D21-A51B-9B46C4C2E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247" y="3035359"/>
            <a:ext cx="599377" cy="59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E6F795E2-7DF3-4860-9BFC-F6C405F576CB}"/>
              </a:ext>
            </a:extLst>
          </p:cNvPr>
          <p:cNvSpPr/>
          <p:nvPr/>
        </p:nvSpPr>
        <p:spPr>
          <a:xfrm>
            <a:off x="1468829" y="3460673"/>
            <a:ext cx="12186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arduino</a:t>
            </a:r>
            <a:r>
              <a:rPr lang="ko-KR" altLang="en-US" sz="10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  <a:r>
              <a:rPr lang="en-US" altLang="ko-KR" sz="10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pro micro</a:t>
            </a:r>
            <a:endParaRPr lang="ko-KR" altLang="en-US" sz="1000" dirty="0"/>
          </a:p>
        </p:txBody>
      </p:sp>
      <p:pic>
        <p:nvPicPr>
          <p:cNvPr id="1030" name="Picture 6" descr="bluetooth png에 대한 이미지 검색결과">
            <a:extLst>
              <a:ext uri="{FF2B5EF4-FFF2-40B4-BE49-F238E27FC236}">
                <a16:creationId xmlns:a16="http://schemas.microsoft.com/office/drawing/2014/main" id="{90981760-4FF1-48D5-BC1A-2053A267B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914" y="2838227"/>
            <a:ext cx="727196" cy="53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DCB14CBF-62F4-41EA-9163-5F8E2AD7C7C4}"/>
              </a:ext>
            </a:extLst>
          </p:cNvPr>
          <p:cNvCxnSpPr>
            <a:stCxn id="1026" idx="3"/>
          </p:cNvCxnSpPr>
          <p:nvPr/>
        </p:nvCxnSpPr>
        <p:spPr>
          <a:xfrm flipV="1">
            <a:off x="3557624" y="3335047"/>
            <a:ext cx="90000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mbed cloud png에 대한 이미지 검색결과">
            <a:extLst>
              <a:ext uri="{FF2B5EF4-FFF2-40B4-BE49-F238E27FC236}">
                <a16:creationId xmlns:a16="http://schemas.microsoft.com/office/drawing/2014/main" id="{0CE6312E-FC03-486A-BF3B-29F3CB6B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167" y="2508819"/>
            <a:ext cx="1249057" cy="12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CE1F4634-8A6C-4B61-AC75-AD3EF9A9F102}"/>
              </a:ext>
            </a:extLst>
          </p:cNvPr>
          <p:cNvCxnSpPr>
            <a:cxnSpLocks/>
          </p:cNvCxnSpPr>
          <p:nvPr/>
        </p:nvCxnSpPr>
        <p:spPr>
          <a:xfrm flipV="1">
            <a:off x="5798483" y="3328945"/>
            <a:ext cx="900000" cy="35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D62C78DF-961A-4030-B610-2C7F91E79EF8}"/>
              </a:ext>
            </a:extLst>
          </p:cNvPr>
          <p:cNvCxnSpPr>
            <a:cxnSpLocks/>
          </p:cNvCxnSpPr>
          <p:nvPr/>
        </p:nvCxnSpPr>
        <p:spPr>
          <a:xfrm flipV="1">
            <a:off x="7946979" y="3319539"/>
            <a:ext cx="900000" cy="35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표 28">
            <a:extLst>
              <a:ext uri="{FF2B5EF4-FFF2-40B4-BE49-F238E27FC236}">
                <a16:creationId xmlns:a16="http://schemas.microsoft.com/office/drawing/2014/main" id="{6F913FE7-DA60-4A8A-8611-AE0056874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915565"/>
              </p:ext>
            </p:extLst>
          </p:nvPr>
        </p:nvGraphicFramePr>
        <p:xfrm>
          <a:off x="6400600" y="5084842"/>
          <a:ext cx="5225343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374">
                  <a:extLst>
                    <a:ext uri="{9D8B030D-6E8A-4147-A177-3AD203B41FA5}">
                      <a16:colId xmlns:a16="http://schemas.microsoft.com/office/drawing/2014/main" val="368095915"/>
                    </a:ext>
                  </a:extLst>
                </a:gridCol>
                <a:gridCol w="1708220">
                  <a:extLst>
                    <a:ext uri="{9D8B030D-6E8A-4147-A177-3AD203B41FA5}">
                      <a16:colId xmlns:a16="http://schemas.microsoft.com/office/drawing/2014/main" val="2632048733"/>
                    </a:ext>
                  </a:extLst>
                </a:gridCol>
                <a:gridCol w="2441749">
                  <a:extLst>
                    <a:ext uri="{9D8B030D-6E8A-4147-A177-3AD203B41FA5}">
                      <a16:colId xmlns:a16="http://schemas.microsoft.com/office/drawing/2014/main" val="55890062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heroku VMs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application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37288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Free</a:t>
                      </a:r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 </a:t>
                      </a:r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dynos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web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heroku-php-apache2</a:t>
                      </a:r>
                      <a:r>
                        <a:rPr lang="ko-KR" altLang="en-US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3212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worker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python mbed-cloud/webhook.py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997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Add-ons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heroku postgres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424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latinLnBrk="1"/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나눔명조 ExtraBold" panose="02020603020101020101" pitchFamily="18" charset="-127"/>
                          <a:ea typeface="나눔명조 ExtraBold" panose="02020603020101020101" pitchFamily="18" charset="-127"/>
                        </a:rPr>
                        <a:t>heroku scheduler</a:t>
                      </a:r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나눔명조 ExtraBold" panose="02020603020101020101" pitchFamily="18" charset="-127"/>
                        <a:ea typeface="나눔명조 Extra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16400"/>
                  </a:ext>
                </a:extLst>
              </a:tr>
            </a:tbl>
          </a:graphicData>
        </a:graphic>
      </p:graphicFrame>
      <p:pic>
        <p:nvPicPr>
          <p:cNvPr id="1038" name="Picture 14" descr="iphone png에 대한 이미지 검색결과">
            <a:extLst>
              <a:ext uri="{FF2B5EF4-FFF2-40B4-BE49-F238E27FC236}">
                <a16:creationId xmlns:a16="http://schemas.microsoft.com/office/drawing/2014/main" id="{5C260E2A-72F1-4053-903D-C8F0DBA68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859" y="2376207"/>
            <a:ext cx="1428812" cy="140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328BDE4C-05F8-4678-9387-609822E212C3}"/>
              </a:ext>
            </a:extLst>
          </p:cNvPr>
          <p:cNvCxnSpPr>
            <a:cxnSpLocks/>
          </p:cNvCxnSpPr>
          <p:nvPr/>
        </p:nvCxnSpPr>
        <p:spPr>
          <a:xfrm flipV="1">
            <a:off x="9766564" y="3296188"/>
            <a:ext cx="900000" cy="35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93357F41-EB29-4E8B-8699-695E789CCEE1}"/>
              </a:ext>
            </a:extLst>
          </p:cNvPr>
          <p:cNvCxnSpPr/>
          <p:nvPr/>
        </p:nvCxnSpPr>
        <p:spPr>
          <a:xfrm flipH="1">
            <a:off x="6400600" y="3874770"/>
            <a:ext cx="2446379" cy="12100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0BBAB1FE-5A5B-44A9-BC7D-B2C685DA1234}"/>
              </a:ext>
            </a:extLst>
          </p:cNvPr>
          <p:cNvCxnSpPr>
            <a:cxnSpLocks/>
          </p:cNvCxnSpPr>
          <p:nvPr/>
        </p:nvCxnSpPr>
        <p:spPr>
          <a:xfrm>
            <a:off x="9695151" y="3874770"/>
            <a:ext cx="1930792" cy="12100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home png에 대한 이미지 검색결과">
            <a:extLst>
              <a:ext uri="{FF2B5EF4-FFF2-40B4-BE49-F238E27FC236}">
                <a16:creationId xmlns:a16="http://schemas.microsoft.com/office/drawing/2014/main" id="{EF69D7C6-49EF-4211-9810-0BDE7CC61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617" y="1437287"/>
            <a:ext cx="935088" cy="9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92EB85F8-505D-4655-B45D-308BF8B191CA}"/>
              </a:ext>
            </a:extLst>
          </p:cNvPr>
          <p:cNvSpPr/>
          <p:nvPr/>
        </p:nvSpPr>
        <p:spPr>
          <a:xfrm>
            <a:off x="667408" y="1379589"/>
            <a:ext cx="5486229" cy="24951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BAEEFC-4621-4EE6-B839-04DACE0C7C1B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9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7" y="204799"/>
            <a:ext cx="6918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Challenges &amp; Overcomes (1/4)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183ADBFB-9E81-4C28-8F52-8DB00644C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040" y="3847966"/>
            <a:ext cx="4544378" cy="263260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E340399-CDA0-4092-A81F-964BE1786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37" y="3847972"/>
            <a:ext cx="4544378" cy="2632599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295DA6CD-FA98-43AD-8008-1FD2ACA4D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483" y="2183506"/>
            <a:ext cx="1324990" cy="257914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87EF3122-51FA-4106-B494-7CFF3BFF7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84" y="2508819"/>
            <a:ext cx="1249056" cy="1249056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9E90974-D213-4383-BB6A-6DB605536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29" y="2000113"/>
            <a:ext cx="1870092" cy="1531138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5AD782EE-C80A-4150-B5BB-132A53E5FC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51" r="96216">
                        <a14:foregroundMark x1="10000" y1="35811" x2="10270" y2="37297"/>
                        <a14:foregroundMark x1="90135" y1="40676" x2="90811" y2="51486"/>
                        <a14:foregroundMark x1="92973" y1="43784" x2="93514" y2="48514"/>
                        <a14:foregroundMark x1="95000" y1="45000" x2="96351" y2="47838"/>
                        <a14:foregroundMark x1="6351" y1="38243" x2="7297" y2="44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20" y="1070824"/>
            <a:ext cx="2225364" cy="2225364"/>
          </a:xfrm>
          <a:prstGeom prst="rect">
            <a:avLst/>
          </a:prstGeom>
        </p:spPr>
      </p:pic>
      <p:pic>
        <p:nvPicPr>
          <p:cNvPr id="67" name="Picture 6" descr="bluetooth png에 대한 이미지 검색결과">
            <a:extLst>
              <a:ext uri="{FF2B5EF4-FFF2-40B4-BE49-F238E27FC236}">
                <a16:creationId xmlns:a16="http://schemas.microsoft.com/office/drawing/2014/main" id="{8F5AB1AB-06D5-4815-BA6C-4A4BB2516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914" y="2838227"/>
            <a:ext cx="727196" cy="53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0524A138-5FDA-4B33-8382-8E058C4E65AF}"/>
              </a:ext>
            </a:extLst>
          </p:cNvPr>
          <p:cNvCxnSpPr/>
          <p:nvPr/>
        </p:nvCxnSpPr>
        <p:spPr>
          <a:xfrm flipV="1">
            <a:off x="3557624" y="3335047"/>
            <a:ext cx="90000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10" descr="mbed cloud png에 대한 이미지 검색결과">
            <a:extLst>
              <a:ext uri="{FF2B5EF4-FFF2-40B4-BE49-F238E27FC236}">
                <a16:creationId xmlns:a16="http://schemas.microsoft.com/office/drawing/2014/main" id="{23EE74CF-F3E2-4351-AF15-6D245F339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167" y="2508819"/>
            <a:ext cx="1249057" cy="12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직선 화살표 연결선 69">
            <a:extLst>
              <a:ext uri="{FF2B5EF4-FFF2-40B4-BE49-F238E27FC236}">
                <a16:creationId xmlns:a16="http://schemas.microsoft.com/office/drawing/2014/main" id="{29716A85-D91B-4C41-AD37-16121F6B31D5}"/>
              </a:ext>
            </a:extLst>
          </p:cNvPr>
          <p:cNvCxnSpPr>
            <a:cxnSpLocks/>
          </p:cNvCxnSpPr>
          <p:nvPr/>
        </p:nvCxnSpPr>
        <p:spPr>
          <a:xfrm flipV="1">
            <a:off x="5798483" y="3328945"/>
            <a:ext cx="900000" cy="35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73FF15C-357E-48FE-8C79-749D6C479F79}"/>
              </a:ext>
            </a:extLst>
          </p:cNvPr>
          <p:cNvSpPr/>
          <p:nvPr/>
        </p:nvSpPr>
        <p:spPr>
          <a:xfrm>
            <a:off x="5933030" y="1199794"/>
            <a:ext cx="5878532" cy="6140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$ mbed import http://os.mbed.com/teams/ST/code/pelion-example-disco-iot01/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$ mbed add http://os.mbed.com/users/lorevee/code/target_st_bluenrg/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32988F8B-9839-4A49-822A-849B1A5D40C3}"/>
              </a:ext>
            </a:extLst>
          </p:cNvPr>
          <p:cNvSpPr/>
          <p:nvPr/>
        </p:nvSpPr>
        <p:spPr>
          <a:xfrm rot="934503">
            <a:off x="8823974" y="2951947"/>
            <a:ext cx="2499642" cy="9541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Build Error</a:t>
            </a:r>
          </a:p>
          <a:p>
            <a:r>
              <a:rPr lang="en-US" altLang="ko-KR" sz="1400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.. too</a:t>
            </a:r>
            <a:r>
              <a:rPr lang="ko-KR" altLang="en-US" sz="1400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  <a:r>
              <a:rPr lang="en-US" altLang="ko-KR" sz="1400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big</a:t>
            </a:r>
            <a:r>
              <a:rPr lang="ko-KR" altLang="en-US" sz="1400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  <a:r>
              <a:rPr lang="en-US" altLang="ko-KR" sz="1400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for</a:t>
            </a:r>
            <a:r>
              <a:rPr lang="ko-KR" altLang="en-US" sz="1400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  <a:r>
              <a:rPr lang="en-US" altLang="ko-KR" sz="1400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RAM2</a:t>
            </a:r>
          </a:p>
          <a:p>
            <a:r>
              <a:rPr lang="en-US" altLang="ko-KR" sz="1400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.. ‘SRAM2’ overflowed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76" name="Picture 2" descr="hc-05 png에 대한 이미지 검색결과">
            <a:extLst>
              <a:ext uri="{FF2B5EF4-FFF2-40B4-BE49-F238E27FC236}">
                <a16:creationId xmlns:a16="http://schemas.microsoft.com/office/drawing/2014/main" id="{77B32DA6-21BD-4F9B-9927-4EF7D9162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247" y="3035359"/>
            <a:ext cx="599377" cy="59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직사각형 76">
            <a:extLst>
              <a:ext uri="{FF2B5EF4-FFF2-40B4-BE49-F238E27FC236}">
                <a16:creationId xmlns:a16="http://schemas.microsoft.com/office/drawing/2014/main" id="{8ED12995-3AED-4D53-9129-B0201D9EC33C}"/>
              </a:ext>
            </a:extLst>
          </p:cNvPr>
          <p:cNvSpPr/>
          <p:nvPr/>
        </p:nvSpPr>
        <p:spPr>
          <a:xfrm>
            <a:off x="2633556" y="3536235"/>
            <a:ext cx="12266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BLE/GATT Server</a:t>
            </a:r>
            <a:endParaRPr lang="ko-KR" altLang="en-US" sz="1000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F9E7AB0F-F524-4FF5-9027-BD7D562B06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3329" y="1260577"/>
            <a:ext cx="1118631" cy="1560338"/>
          </a:xfrm>
          <a:prstGeom prst="rect">
            <a:avLst/>
          </a:prstGeom>
        </p:spPr>
      </p:pic>
      <p:sp>
        <p:nvSpPr>
          <p:cNvPr id="80" name="직사각형 79">
            <a:extLst>
              <a:ext uri="{FF2B5EF4-FFF2-40B4-BE49-F238E27FC236}">
                <a16:creationId xmlns:a16="http://schemas.microsoft.com/office/drawing/2014/main" id="{9C1CDBBA-2F8C-45E3-8581-2D2E8AC6D57B}"/>
              </a:ext>
            </a:extLst>
          </p:cNvPr>
          <p:cNvSpPr/>
          <p:nvPr/>
        </p:nvSpPr>
        <p:spPr>
          <a:xfrm>
            <a:off x="287657" y="1303602"/>
            <a:ext cx="187009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BLE Issue</a:t>
            </a: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156EEFA8-50DF-4991-B21D-FCCA33419E36}"/>
              </a:ext>
            </a:extLst>
          </p:cNvPr>
          <p:cNvSpPr/>
          <p:nvPr/>
        </p:nvSpPr>
        <p:spPr>
          <a:xfrm>
            <a:off x="8514033" y="2224026"/>
            <a:ext cx="311952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BLE + Pelion + WiFi</a:t>
            </a: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1DEDFE70-3D24-4BCF-B87C-D12754C6AD78}"/>
              </a:ext>
            </a:extLst>
          </p:cNvPr>
          <p:cNvSpPr/>
          <p:nvPr/>
        </p:nvSpPr>
        <p:spPr>
          <a:xfrm rot="19405341">
            <a:off x="2000646" y="4875344"/>
            <a:ext cx="249964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1A90F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BLE good</a:t>
            </a:r>
            <a:endParaRPr lang="ko-KR" altLang="en-US" dirty="0">
              <a:solidFill>
                <a:srgbClr val="21A90F"/>
              </a:solidFill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1F1F6338-E2A6-4BA8-934C-0A55100D53A6}"/>
              </a:ext>
            </a:extLst>
          </p:cNvPr>
          <p:cNvSpPr/>
          <p:nvPr/>
        </p:nvSpPr>
        <p:spPr>
          <a:xfrm>
            <a:off x="5122628" y="4274161"/>
            <a:ext cx="194643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But,…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x png에 대한 이미지 검색결과">
            <a:extLst>
              <a:ext uri="{FF2B5EF4-FFF2-40B4-BE49-F238E27FC236}">
                <a16:creationId xmlns:a16="http://schemas.microsoft.com/office/drawing/2014/main" id="{5D403023-D478-4568-9503-B7DE30BD1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41" y="1889327"/>
            <a:ext cx="1026176" cy="5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C4BB629-7510-49A0-9600-9C4BD9F649F0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7E202-4B44-4376-A014-0219B30A7C4A}"/>
              </a:ext>
            </a:extLst>
          </p:cNvPr>
          <p:cNvSpPr txBox="1"/>
          <p:nvPr/>
        </p:nvSpPr>
        <p:spPr>
          <a:xfrm>
            <a:off x="287657" y="204799"/>
            <a:ext cx="6918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spc="-150" dirty="0">
                <a:latin typeface="Palatino Linotype" panose="02040502050505030304" pitchFamily="18" charset="0"/>
              </a:rPr>
              <a:t>Challenges &amp; Overcomes (2/4)</a:t>
            </a:r>
            <a:endParaRPr lang="ko-KR" altLang="en-US" sz="4000" b="1" spc="-150" dirty="0">
              <a:latin typeface="Palatino Linotype" panose="02040502050505030304" pitchFamily="18" charset="0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EAB7C73-2B1B-454A-85E1-23F31C1A9A11}"/>
              </a:ext>
            </a:extLst>
          </p:cNvPr>
          <p:cNvCxnSpPr>
            <a:cxnSpLocks/>
          </p:cNvCxnSpPr>
          <p:nvPr/>
        </p:nvCxnSpPr>
        <p:spPr>
          <a:xfrm>
            <a:off x="-134112" y="1132141"/>
            <a:ext cx="586255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그림 57">
            <a:extLst>
              <a:ext uri="{FF2B5EF4-FFF2-40B4-BE49-F238E27FC236}">
                <a16:creationId xmlns:a16="http://schemas.microsoft.com/office/drawing/2014/main" id="{295DA6CD-FA98-43AD-8008-1FD2ACA4D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483" y="2183506"/>
            <a:ext cx="1324990" cy="257914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87EF3122-51FA-4106-B494-7CFF3BFF7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84" y="2508819"/>
            <a:ext cx="1249056" cy="1249056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9E90974-D213-4383-BB6A-6DB605536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29" y="2000113"/>
            <a:ext cx="1870092" cy="1531138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5AD782EE-C80A-4150-B5BB-132A53E5F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51" r="96216">
                        <a14:foregroundMark x1="10000" y1="35811" x2="10270" y2="37297"/>
                        <a14:foregroundMark x1="90135" y1="40676" x2="90811" y2="51486"/>
                        <a14:foregroundMark x1="92973" y1="43784" x2="93514" y2="48514"/>
                        <a14:foregroundMark x1="95000" y1="45000" x2="96351" y2="47838"/>
                        <a14:foregroundMark x1="6351" y1="38243" x2="7297" y2="44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20" y="1070824"/>
            <a:ext cx="2225364" cy="2225364"/>
          </a:xfrm>
          <a:prstGeom prst="rect">
            <a:avLst/>
          </a:prstGeom>
        </p:spPr>
      </p:pic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0524A138-5FDA-4B33-8382-8E058C4E65AF}"/>
              </a:ext>
            </a:extLst>
          </p:cNvPr>
          <p:cNvCxnSpPr/>
          <p:nvPr/>
        </p:nvCxnSpPr>
        <p:spPr>
          <a:xfrm flipV="1">
            <a:off x="3557624" y="3335047"/>
            <a:ext cx="900000" cy="1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10" descr="mbed cloud png에 대한 이미지 검색결과">
            <a:extLst>
              <a:ext uri="{FF2B5EF4-FFF2-40B4-BE49-F238E27FC236}">
                <a16:creationId xmlns:a16="http://schemas.microsoft.com/office/drawing/2014/main" id="{23EE74CF-F3E2-4351-AF15-6D245F339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167" y="2508819"/>
            <a:ext cx="1249057" cy="12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직선 화살표 연결선 69">
            <a:extLst>
              <a:ext uri="{FF2B5EF4-FFF2-40B4-BE49-F238E27FC236}">
                <a16:creationId xmlns:a16="http://schemas.microsoft.com/office/drawing/2014/main" id="{29716A85-D91B-4C41-AD37-16121F6B31D5}"/>
              </a:ext>
            </a:extLst>
          </p:cNvPr>
          <p:cNvCxnSpPr>
            <a:cxnSpLocks/>
          </p:cNvCxnSpPr>
          <p:nvPr/>
        </p:nvCxnSpPr>
        <p:spPr>
          <a:xfrm flipV="1">
            <a:off x="5798483" y="3328945"/>
            <a:ext cx="900000" cy="3589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8255A53-A81B-4A79-B4B7-5AF0C9B3805E}"/>
              </a:ext>
            </a:extLst>
          </p:cNvPr>
          <p:cNvSpPr/>
          <p:nvPr/>
        </p:nvSpPr>
        <p:spPr>
          <a:xfrm>
            <a:off x="287656" y="1303602"/>
            <a:ext cx="6138721" cy="8925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Arm pelion resource management</a:t>
            </a:r>
            <a:endParaRPr lang="en-US" altLang="ko-KR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marL="285750" indent="-285750">
              <a:buFontTx/>
              <a:buChar char="-"/>
            </a:pPr>
            <a:r>
              <a:rPr lang="en-US" altLang="ko-KR" sz="1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31 sensors (5500/0/1… 31), too many resource = complexity ↑</a:t>
            </a:r>
          </a:p>
          <a:p>
            <a:pPr marL="285750" indent="-285750">
              <a:buFontTx/>
              <a:buChar char="-"/>
            </a:pPr>
            <a:r>
              <a:rPr lang="en-US" altLang="ko-KR" sz="1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Using</a:t>
            </a:r>
            <a:r>
              <a:rPr lang="ko-KR" altLang="en-US" sz="1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  <a:r>
              <a:rPr lang="en-US" altLang="ko-KR" sz="1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only “One Resource URI” w/ json format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D7D9E31-CE78-4607-BBA4-339C0E6370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0565" y="4521857"/>
            <a:ext cx="3705816" cy="210936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2FB2AB5-3D78-4527-AACA-6C9BFF22EF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906" y="2508818"/>
            <a:ext cx="817245" cy="1249057"/>
          </a:xfrm>
          <a:prstGeom prst="rect">
            <a:avLst/>
          </a:prstGeom>
        </p:spPr>
      </p:pic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1AEDCF7C-407A-49B3-84C5-CE23A2305216}"/>
              </a:ext>
            </a:extLst>
          </p:cNvPr>
          <p:cNvCxnSpPr>
            <a:cxnSpLocks/>
          </p:cNvCxnSpPr>
          <p:nvPr/>
        </p:nvCxnSpPr>
        <p:spPr>
          <a:xfrm flipV="1">
            <a:off x="7946979" y="3319539"/>
            <a:ext cx="900000" cy="3589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8CCC2DFB-17B5-42FF-89F6-2EE40D1888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1998" y="4537201"/>
            <a:ext cx="3705817" cy="209601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DE9178E-2169-481C-B0EC-84E51A69FB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23" y="3024429"/>
            <a:ext cx="894534" cy="638185"/>
          </a:xfrm>
          <a:prstGeom prst="rect">
            <a:avLst/>
          </a:prstGeom>
        </p:spPr>
      </p:pic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1755F046-35DF-4B15-BE9A-FC3DA500F3F5}"/>
              </a:ext>
            </a:extLst>
          </p:cNvPr>
          <p:cNvCxnSpPr/>
          <p:nvPr/>
        </p:nvCxnSpPr>
        <p:spPr>
          <a:xfrm>
            <a:off x="2844166" y="4074795"/>
            <a:ext cx="6608444" cy="0"/>
          </a:xfrm>
          <a:prstGeom prst="straightConnector1">
            <a:avLst/>
          </a:prstGeom>
          <a:ln w="762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8B950558-C7E3-4E9E-9664-ED812C227061}"/>
              </a:ext>
            </a:extLst>
          </p:cNvPr>
          <p:cNvSpPr/>
          <p:nvPr/>
        </p:nvSpPr>
        <p:spPr>
          <a:xfrm>
            <a:off x="5497830" y="4027865"/>
            <a:ext cx="124905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json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924166A9-7B2A-46B8-9BAA-350B55252EC4}"/>
              </a:ext>
            </a:extLst>
          </p:cNvPr>
          <p:cNvSpPr/>
          <p:nvPr/>
        </p:nvSpPr>
        <p:spPr>
          <a:xfrm>
            <a:off x="1956608" y="3919985"/>
            <a:ext cx="89453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2">
                    <a:lumMod val="50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publish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644068D7-D53C-41E1-898A-B836D154AAFB}"/>
              </a:ext>
            </a:extLst>
          </p:cNvPr>
          <p:cNvSpPr/>
          <p:nvPr/>
        </p:nvSpPr>
        <p:spPr>
          <a:xfrm>
            <a:off x="9393574" y="3897159"/>
            <a:ext cx="104209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2">
                    <a:lumMod val="50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subscribe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C1FF9D-B12B-432C-847D-BBCC09150C60}"/>
              </a:ext>
            </a:extLst>
          </p:cNvPr>
          <p:cNvSpPr txBox="1"/>
          <p:nvPr/>
        </p:nvSpPr>
        <p:spPr>
          <a:xfrm>
            <a:off x="6616739" y="204799"/>
            <a:ext cx="5320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-150" dirty="0">
                <a:latin typeface="Palatino Linotype" panose="02040502050505030304" pitchFamily="18" charset="0"/>
                <a:ea typeface="Adobe Fan Heiti Std B" panose="020B0700000000000000" pitchFamily="34" charset="-128"/>
              </a:rPr>
              <a:t>Boost your Big “D”</a:t>
            </a:r>
            <a:endParaRPr lang="ko-KR" altLang="en-US" sz="2400" b="1" spc="-1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1396</Words>
  <Application>Microsoft Office PowerPoint</Application>
  <PresentationFormat>와이드스크린</PresentationFormat>
  <Paragraphs>311</Paragraphs>
  <Slides>21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7" baseType="lpstr">
      <vt:lpstr>나눔명조 ExtraBold</vt:lpstr>
      <vt:lpstr>Arial</vt:lpstr>
      <vt:lpstr>나눔고딕코딩</vt:lpstr>
      <vt:lpstr>Palatino Linotype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해연 황</dc:creator>
  <cp:lastModifiedBy>해연 황</cp:lastModifiedBy>
  <cp:revision>76</cp:revision>
  <dcterms:created xsi:type="dcterms:W3CDTF">2019-01-16T03:51:31Z</dcterms:created>
  <dcterms:modified xsi:type="dcterms:W3CDTF">2019-04-19T09:22:52Z</dcterms:modified>
</cp:coreProperties>
</file>